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1032" r:id="rId3"/>
    <p:sldId id="1314" r:id="rId4"/>
    <p:sldId id="1309" r:id="rId5"/>
    <p:sldId id="1292" r:id="rId6"/>
    <p:sldId id="1293" r:id="rId7"/>
    <p:sldId id="1310" r:id="rId8"/>
    <p:sldId id="1251" r:id="rId9"/>
    <p:sldId id="258" r:id="rId10"/>
    <p:sldId id="1299" r:id="rId11"/>
    <p:sldId id="1318" r:id="rId12"/>
    <p:sldId id="1315" r:id="rId13"/>
    <p:sldId id="1319" r:id="rId14"/>
    <p:sldId id="1316" r:id="rId15"/>
    <p:sldId id="1317" r:id="rId16"/>
    <p:sldId id="1294" r:id="rId17"/>
    <p:sldId id="1295" r:id="rId18"/>
    <p:sldId id="1296" r:id="rId19"/>
    <p:sldId id="1320" r:id="rId20"/>
    <p:sldId id="1301" r:id="rId21"/>
    <p:sldId id="1322" r:id="rId22"/>
    <p:sldId id="1302" r:id="rId23"/>
    <p:sldId id="1297" r:id="rId24"/>
    <p:sldId id="1298" r:id="rId25"/>
    <p:sldId id="1288" r:id="rId26"/>
    <p:sldId id="1313" r:id="rId27"/>
    <p:sldId id="280" r:id="rId28"/>
    <p:sldId id="284" r:id="rId29"/>
    <p:sldId id="1255" r:id="rId30"/>
    <p:sldId id="1242" r:id="rId31"/>
    <p:sldId id="1258" r:id="rId32"/>
    <p:sldId id="1282" r:id="rId33"/>
    <p:sldId id="1281" r:id="rId34"/>
    <p:sldId id="1278" r:id="rId35"/>
    <p:sldId id="1289" r:id="rId36"/>
    <p:sldId id="1291" r:id="rId37"/>
    <p:sldId id="291" r:id="rId38"/>
    <p:sldId id="1312" r:id="rId39"/>
    <p:sldId id="1304" r:id="rId40"/>
    <p:sldId id="1305" r:id="rId41"/>
    <p:sldId id="132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01" d="100"/>
          <a:sy n="101" d="100"/>
        </p:scale>
        <p:origin x="618" y="108"/>
      </p:cViewPr>
      <p:guideLst/>
    </p:cSldViewPr>
  </p:slideViewPr>
  <p:notesTextViewPr>
    <p:cViewPr>
      <p:scale>
        <a:sx n="1" d="1"/>
        <a:sy n="1" d="1"/>
      </p:scale>
      <p:origin x="0" y="0"/>
    </p:cViewPr>
  </p:notesTextViewPr>
  <p:sorterViewPr>
    <p:cViewPr>
      <p:scale>
        <a:sx n="100" d="100"/>
        <a:sy n="100" d="100"/>
      </p:scale>
      <p:origin x="0" y="-2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7D2C4-267A-4A27-B337-82E5360649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4030353-1813-48B4-B39D-ACE4B3DD12F1}">
      <dgm:prSet/>
      <dgm:spPr/>
      <dgm:t>
        <a:bodyPr/>
        <a:lstStyle/>
        <a:p>
          <a:r>
            <a:rPr lang="en-US" dirty="0"/>
            <a:t>Introduction to Data Analytics</a:t>
          </a:r>
        </a:p>
      </dgm:t>
    </dgm:pt>
    <dgm:pt modelId="{39748BB8-424A-459D-B173-2CD50D5A98AB}" type="parTrans" cxnId="{C4BA2C64-7728-4D98-A550-3396CB160B71}">
      <dgm:prSet/>
      <dgm:spPr/>
      <dgm:t>
        <a:bodyPr/>
        <a:lstStyle/>
        <a:p>
          <a:endParaRPr lang="en-US"/>
        </a:p>
      </dgm:t>
    </dgm:pt>
    <dgm:pt modelId="{0ECDC6BD-AC57-4FC8-BFD4-8AC304CEAFBE}" type="sibTrans" cxnId="{C4BA2C64-7728-4D98-A550-3396CB160B71}">
      <dgm:prSet/>
      <dgm:spPr/>
      <dgm:t>
        <a:bodyPr/>
        <a:lstStyle/>
        <a:p>
          <a:endParaRPr lang="en-US"/>
        </a:p>
      </dgm:t>
    </dgm:pt>
    <dgm:pt modelId="{80A9A37F-3697-4BF8-9665-FC61DE15DCF5}">
      <dgm:prSet/>
      <dgm:spPr/>
      <dgm:t>
        <a:bodyPr/>
        <a:lstStyle/>
        <a:p>
          <a:r>
            <a:rPr lang="en-US" dirty="0">
              <a:solidFill>
                <a:schemeClr val="tx1"/>
              </a:solidFill>
            </a:rPr>
            <a:t>Data Analytics Process</a:t>
          </a:r>
        </a:p>
      </dgm:t>
    </dgm:pt>
    <dgm:pt modelId="{F55F0419-B118-4F3C-ABDC-94F6AF333D1A}" type="parTrans" cxnId="{1491D4C9-250D-4F6F-8560-5BDF48F46748}">
      <dgm:prSet/>
      <dgm:spPr/>
      <dgm:t>
        <a:bodyPr/>
        <a:lstStyle/>
        <a:p>
          <a:endParaRPr lang="en-US"/>
        </a:p>
      </dgm:t>
    </dgm:pt>
    <dgm:pt modelId="{DD3A5FF0-DC1F-4671-98EA-B89F98B0C481}" type="sibTrans" cxnId="{1491D4C9-250D-4F6F-8560-5BDF48F46748}">
      <dgm:prSet/>
      <dgm:spPr/>
      <dgm:t>
        <a:bodyPr/>
        <a:lstStyle/>
        <a:p>
          <a:endParaRPr lang="en-US"/>
        </a:p>
      </dgm:t>
    </dgm:pt>
    <dgm:pt modelId="{172F3CAA-D93C-4C43-A186-28BB5C10D423}">
      <dgm:prSet/>
      <dgm:spPr/>
      <dgm:t>
        <a:bodyPr/>
        <a:lstStyle/>
        <a:p>
          <a:r>
            <a:rPr lang="en-US" dirty="0">
              <a:solidFill>
                <a:schemeClr val="tx1"/>
              </a:solidFill>
            </a:rPr>
            <a:t>Sources of Date in Real Estate</a:t>
          </a:r>
        </a:p>
      </dgm:t>
    </dgm:pt>
    <dgm:pt modelId="{BBC37C92-9D9B-415C-A026-223E7775ACF9}" type="parTrans" cxnId="{F0131920-54FF-4A38-824F-BD0DFFDD3159}">
      <dgm:prSet/>
      <dgm:spPr/>
      <dgm:t>
        <a:bodyPr/>
        <a:lstStyle/>
        <a:p>
          <a:endParaRPr lang="en-US"/>
        </a:p>
      </dgm:t>
    </dgm:pt>
    <dgm:pt modelId="{E45E64E7-A1F8-49A8-A20A-9BD2A18212CE}" type="sibTrans" cxnId="{F0131920-54FF-4A38-824F-BD0DFFDD3159}">
      <dgm:prSet/>
      <dgm:spPr/>
      <dgm:t>
        <a:bodyPr/>
        <a:lstStyle/>
        <a:p>
          <a:endParaRPr lang="en-US"/>
        </a:p>
      </dgm:t>
    </dgm:pt>
    <dgm:pt modelId="{33A33A00-5BC5-470E-99F2-DC99A873A491}">
      <dgm:prSet/>
      <dgm:spPr/>
      <dgm:t>
        <a:bodyPr/>
        <a:lstStyle/>
        <a:p>
          <a:r>
            <a:rPr lang="en-US" dirty="0"/>
            <a:t>Integrating Data &amp; Analytics</a:t>
          </a:r>
        </a:p>
      </dgm:t>
    </dgm:pt>
    <dgm:pt modelId="{070B91EA-97DE-420C-BE84-9E6C11804BA3}" type="parTrans" cxnId="{5B27F1FC-19E6-42CA-81C1-AA3880B48A10}">
      <dgm:prSet/>
      <dgm:spPr/>
      <dgm:t>
        <a:bodyPr/>
        <a:lstStyle/>
        <a:p>
          <a:endParaRPr lang="en-US"/>
        </a:p>
      </dgm:t>
    </dgm:pt>
    <dgm:pt modelId="{111FF50C-27D9-420A-BAAA-29E792E7F67D}" type="sibTrans" cxnId="{5B27F1FC-19E6-42CA-81C1-AA3880B48A10}">
      <dgm:prSet/>
      <dgm:spPr/>
      <dgm:t>
        <a:bodyPr/>
        <a:lstStyle/>
        <a:p>
          <a:endParaRPr lang="en-US"/>
        </a:p>
      </dgm:t>
    </dgm:pt>
    <dgm:pt modelId="{2C19D653-1E5A-48AB-A736-9EFE66A0D4E9}">
      <dgm:prSet/>
      <dgm:spPr/>
      <dgm:t>
        <a:bodyPr/>
        <a:lstStyle/>
        <a:p>
          <a:r>
            <a:rPr lang="en-US" dirty="0">
              <a:solidFill>
                <a:schemeClr val="tx1"/>
              </a:solidFill>
            </a:rPr>
            <a:t>Sources of Open Data</a:t>
          </a:r>
        </a:p>
      </dgm:t>
    </dgm:pt>
    <dgm:pt modelId="{041E7942-7D28-4013-B9D0-F0FC70625ED5}" type="parTrans" cxnId="{A531932C-CB61-4393-BCDA-C1B8311F96D6}">
      <dgm:prSet/>
      <dgm:spPr/>
      <dgm:t>
        <a:bodyPr/>
        <a:lstStyle/>
        <a:p>
          <a:endParaRPr lang="en-US"/>
        </a:p>
      </dgm:t>
    </dgm:pt>
    <dgm:pt modelId="{EC5EE979-BC7B-43EB-BE56-A6F47F4FF2BA}" type="sibTrans" cxnId="{A531932C-CB61-4393-BCDA-C1B8311F96D6}">
      <dgm:prSet/>
      <dgm:spPr/>
      <dgm:t>
        <a:bodyPr/>
        <a:lstStyle/>
        <a:p>
          <a:endParaRPr lang="en-US"/>
        </a:p>
      </dgm:t>
    </dgm:pt>
    <dgm:pt modelId="{CD7647D6-FDEF-46FD-85DA-00754892B9C9}">
      <dgm:prSet/>
      <dgm:spPr/>
      <dgm:t>
        <a:bodyPr/>
        <a:lstStyle/>
        <a:p>
          <a:r>
            <a:rPr lang="en-US" dirty="0"/>
            <a:t>Process</a:t>
          </a:r>
        </a:p>
      </dgm:t>
    </dgm:pt>
    <dgm:pt modelId="{51D39DDC-26C9-4F5B-A05E-D5033A2D9408}" type="parTrans" cxnId="{1453EF37-5B80-4B9D-910D-17DED7B8E72A}">
      <dgm:prSet/>
      <dgm:spPr/>
      <dgm:t>
        <a:bodyPr/>
        <a:lstStyle/>
        <a:p>
          <a:endParaRPr lang="en-US"/>
        </a:p>
      </dgm:t>
    </dgm:pt>
    <dgm:pt modelId="{ECED4F10-E38E-439D-AFC3-4DFA752DA79B}" type="sibTrans" cxnId="{1453EF37-5B80-4B9D-910D-17DED7B8E72A}">
      <dgm:prSet/>
      <dgm:spPr/>
      <dgm:t>
        <a:bodyPr/>
        <a:lstStyle/>
        <a:p>
          <a:endParaRPr lang="en-US"/>
        </a:p>
      </dgm:t>
    </dgm:pt>
    <dgm:pt modelId="{CE0543DD-0440-47C2-8E38-6B10EBE25DFB}">
      <dgm:prSet/>
      <dgm:spPr/>
      <dgm:t>
        <a:bodyPr/>
        <a:lstStyle/>
        <a:p>
          <a:r>
            <a:rPr lang="en-US" dirty="0"/>
            <a:t>Example v2V Land Bank</a:t>
          </a:r>
        </a:p>
        <a:p>
          <a:endParaRPr lang="en-US" dirty="0"/>
        </a:p>
      </dgm:t>
    </dgm:pt>
    <dgm:pt modelId="{8380D865-57CB-405C-B750-3DE1BF0F5F63}" type="parTrans" cxnId="{CDB940AC-2003-4C8D-8BFB-17B48008A6AF}">
      <dgm:prSet/>
      <dgm:spPr/>
      <dgm:t>
        <a:bodyPr/>
        <a:lstStyle/>
        <a:p>
          <a:endParaRPr lang="en-US"/>
        </a:p>
      </dgm:t>
    </dgm:pt>
    <dgm:pt modelId="{B1F326E2-234A-4EFB-BFEE-BDB41C4D30CF}" type="sibTrans" cxnId="{CDB940AC-2003-4C8D-8BFB-17B48008A6AF}">
      <dgm:prSet/>
      <dgm:spPr/>
      <dgm:t>
        <a:bodyPr/>
        <a:lstStyle/>
        <a:p>
          <a:endParaRPr lang="en-US"/>
        </a:p>
      </dgm:t>
    </dgm:pt>
    <dgm:pt modelId="{CB10B129-8744-4F6F-9F29-85E857BA4EC6}" type="pres">
      <dgm:prSet presAssocID="{9027D2C4-267A-4A27-B337-82E5360649E0}" presName="linear" presStyleCnt="0">
        <dgm:presLayoutVars>
          <dgm:dir/>
          <dgm:animLvl val="lvl"/>
          <dgm:resizeHandles val="exact"/>
        </dgm:presLayoutVars>
      </dgm:prSet>
      <dgm:spPr/>
    </dgm:pt>
    <dgm:pt modelId="{3DB7B8EC-DA59-4DB5-8A1C-22901396A81F}" type="pres">
      <dgm:prSet presAssocID="{D4030353-1813-48B4-B39D-ACE4B3DD12F1}" presName="parentLin" presStyleCnt="0"/>
      <dgm:spPr/>
    </dgm:pt>
    <dgm:pt modelId="{1853E9CA-5032-4059-ABD8-246EB56EA9AF}" type="pres">
      <dgm:prSet presAssocID="{D4030353-1813-48B4-B39D-ACE4B3DD12F1}" presName="parentLeftMargin" presStyleLbl="node1" presStyleIdx="0" presStyleCnt="2"/>
      <dgm:spPr/>
    </dgm:pt>
    <dgm:pt modelId="{689718CC-D48E-45F3-9CAD-84B6A0628B3E}" type="pres">
      <dgm:prSet presAssocID="{D4030353-1813-48B4-B39D-ACE4B3DD12F1}" presName="parentText" presStyleLbl="node1" presStyleIdx="0" presStyleCnt="2">
        <dgm:presLayoutVars>
          <dgm:chMax val="0"/>
          <dgm:bulletEnabled val="1"/>
        </dgm:presLayoutVars>
      </dgm:prSet>
      <dgm:spPr/>
    </dgm:pt>
    <dgm:pt modelId="{A3483AF1-D2F2-4BB4-820A-C071C400F22C}" type="pres">
      <dgm:prSet presAssocID="{D4030353-1813-48B4-B39D-ACE4B3DD12F1}" presName="negativeSpace" presStyleCnt="0"/>
      <dgm:spPr/>
    </dgm:pt>
    <dgm:pt modelId="{6C8367C2-1BAB-4390-8839-2C78CB06A8DF}" type="pres">
      <dgm:prSet presAssocID="{D4030353-1813-48B4-B39D-ACE4B3DD12F1}" presName="childText" presStyleLbl="conFgAcc1" presStyleIdx="0" presStyleCnt="2" custLinFactNeighborX="-4348" custLinFactNeighborY="-44752">
        <dgm:presLayoutVars>
          <dgm:bulletEnabled val="1"/>
        </dgm:presLayoutVars>
      </dgm:prSet>
      <dgm:spPr/>
    </dgm:pt>
    <dgm:pt modelId="{1D10D8CA-E822-4E68-A5E5-F5DFB6A0FF83}" type="pres">
      <dgm:prSet presAssocID="{0ECDC6BD-AC57-4FC8-BFD4-8AC304CEAFBE}" presName="spaceBetweenRectangles" presStyleCnt="0"/>
      <dgm:spPr/>
    </dgm:pt>
    <dgm:pt modelId="{77D194B9-BCC2-4F4D-A4B9-0676077D1D7E}" type="pres">
      <dgm:prSet presAssocID="{33A33A00-5BC5-470E-99F2-DC99A873A491}" presName="parentLin" presStyleCnt="0"/>
      <dgm:spPr/>
    </dgm:pt>
    <dgm:pt modelId="{A40417BD-CEB1-4386-BDEE-9108AFEAACE2}" type="pres">
      <dgm:prSet presAssocID="{33A33A00-5BC5-470E-99F2-DC99A873A491}" presName="parentLeftMargin" presStyleLbl="node1" presStyleIdx="0" presStyleCnt="2"/>
      <dgm:spPr/>
    </dgm:pt>
    <dgm:pt modelId="{4779BEBD-F20E-4CE7-A596-8B79525B7328}" type="pres">
      <dgm:prSet presAssocID="{33A33A00-5BC5-470E-99F2-DC99A873A491}" presName="parentText" presStyleLbl="node1" presStyleIdx="1" presStyleCnt="2">
        <dgm:presLayoutVars>
          <dgm:chMax val="0"/>
          <dgm:bulletEnabled val="1"/>
        </dgm:presLayoutVars>
      </dgm:prSet>
      <dgm:spPr/>
    </dgm:pt>
    <dgm:pt modelId="{CEA49564-F197-45BE-AEDE-5B5691454F14}" type="pres">
      <dgm:prSet presAssocID="{33A33A00-5BC5-470E-99F2-DC99A873A491}" presName="negativeSpace" presStyleCnt="0"/>
      <dgm:spPr/>
    </dgm:pt>
    <dgm:pt modelId="{4597F775-C43F-408E-B58F-934CDF2FA806}" type="pres">
      <dgm:prSet presAssocID="{33A33A00-5BC5-470E-99F2-DC99A873A491}" presName="childText" presStyleLbl="conFgAcc1" presStyleIdx="1" presStyleCnt="2">
        <dgm:presLayoutVars>
          <dgm:bulletEnabled val="1"/>
        </dgm:presLayoutVars>
      </dgm:prSet>
      <dgm:spPr/>
    </dgm:pt>
  </dgm:ptLst>
  <dgm:cxnLst>
    <dgm:cxn modelId="{B6A91319-6D90-43D4-B222-1FFB93660536}" type="presOf" srcId="{80A9A37F-3697-4BF8-9665-FC61DE15DCF5}" destId="{6C8367C2-1BAB-4390-8839-2C78CB06A8DF}" srcOrd="0" destOrd="0" presId="urn:microsoft.com/office/officeart/2005/8/layout/list1"/>
    <dgm:cxn modelId="{F0131920-54FF-4A38-824F-BD0DFFDD3159}" srcId="{D4030353-1813-48B4-B39D-ACE4B3DD12F1}" destId="{172F3CAA-D93C-4C43-A186-28BB5C10D423}" srcOrd="1" destOrd="0" parTransId="{BBC37C92-9D9B-415C-A026-223E7775ACF9}" sibTransId="{E45E64E7-A1F8-49A8-A20A-9BD2A18212CE}"/>
    <dgm:cxn modelId="{A531932C-CB61-4393-BCDA-C1B8311F96D6}" srcId="{D4030353-1813-48B4-B39D-ACE4B3DD12F1}" destId="{2C19D653-1E5A-48AB-A736-9EFE66A0D4E9}" srcOrd="2" destOrd="0" parTransId="{041E7942-7D28-4013-B9D0-F0FC70625ED5}" sibTransId="{EC5EE979-BC7B-43EB-BE56-A6F47F4FF2BA}"/>
    <dgm:cxn modelId="{1453EF37-5B80-4B9D-910D-17DED7B8E72A}" srcId="{33A33A00-5BC5-470E-99F2-DC99A873A491}" destId="{CD7647D6-FDEF-46FD-85DA-00754892B9C9}" srcOrd="0" destOrd="0" parTransId="{51D39DDC-26C9-4F5B-A05E-D5033A2D9408}" sibTransId="{ECED4F10-E38E-439D-AFC3-4DFA752DA79B}"/>
    <dgm:cxn modelId="{C6BC1241-85BA-4364-9DFC-7AB72DBBFD91}" type="presOf" srcId="{CD7647D6-FDEF-46FD-85DA-00754892B9C9}" destId="{4597F775-C43F-408E-B58F-934CDF2FA806}" srcOrd="0" destOrd="0" presId="urn:microsoft.com/office/officeart/2005/8/layout/list1"/>
    <dgm:cxn modelId="{C4BA2C64-7728-4D98-A550-3396CB160B71}" srcId="{9027D2C4-267A-4A27-B337-82E5360649E0}" destId="{D4030353-1813-48B4-B39D-ACE4B3DD12F1}" srcOrd="0" destOrd="0" parTransId="{39748BB8-424A-459D-B173-2CD50D5A98AB}" sibTransId="{0ECDC6BD-AC57-4FC8-BFD4-8AC304CEAFBE}"/>
    <dgm:cxn modelId="{AF369068-3071-4D2E-B038-15C03EFA7758}" type="presOf" srcId="{CE0543DD-0440-47C2-8E38-6B10EBE25DFB}" destId="{4597F775-C43F-408E-B58F-934CDF2FA806}" srcOrd="0" destOrd="1" presId="urn:microsoft.com/office/officeart/2005/8/layout/list1"/>
    <dgm:cxn modelId="{538D9777-6B91-4A75-9CDD-28CA0996DF01}" type="presOf" srcId="{172F3CAA-D93C-4C43-A186-28BB5C10D423}" destId="{6C8367C2-1BAB-4390-8839-2C78CB06A8DF}" srcOrd="0" destOrd="1" presId="urn:microsoft.com/office/officeart/2005/8/layout/list1"/>
    <dgm:cxn modelId="{3F75E88B-3DB2-489E-BCD7-608EF505BAC2}" type="presOf" srcId="{33A33A00-5BC5-470E-99F2-DC99A873A491}" destId="{A40417BD-CEB1-4386-BDEE-9108AFEAACE2}" srcOrd="0" destOrd="0" presId="urn:microsoft.com/office/officeart/2005/8/layout/list1"/>
    <dgm:cxn modelId="{25545A9D-3B48-4607-9588-1EC5D623DDBD}" type="presOf" srcId="{D4030353-1813-48B4-B39D-ACE4B3DD12F1}" destId="{689718CC-D48E-45F3-9CAD-84B6A0628B3E}" srcOrd="1" destOrd="0" presId="urn:microsoft.com/office/officeart/2005/8/layout/list1"/>
    <dgm:cxn modelId="{CDB940AC-2003-4C8D-8BFB-17B48008A6AF}" srcId="{33A33A00-5BC5-470E-99F2-DC99A873A491}" destId="{CE0543DD-0440-47C2-8E38-6B10EBE25DFB}" srcOrd="1" destOrd="0" parTransId="{8380D865-57CB-405C-B750-3DE1BF0F5F63}" sibTransId="{B1F326E2-234A-4EFB-BFEE-BDB41C4D30CF}"/>
    <dgm:cxn modelId="{FAE19AAC-D614-4265-AAFE-992EE4F8BB55}" type="presOf" srcId="{D4030353-1813-48B4-B39D-ACE4B3DD12F1}" destId="{1853E9CA-5032-4059-ABD8-246EB56EA9AF}" srcOrd="0" destOrd="0" presId="urn:microsoft.com/office/officeart/2005/8/layout/list1"/>
    <dgm:cxn modelId="{A531AFC0-302E-4E68-937F-F5ABDC130A83}" type="presOf" srcId="{2C19D653-1E5A-48AB-A736-9EFE66A0D4E9}" destId="{6C8367C2-1BAB-4390-8839-2C78CB06A8DF}" srcOrd="0" destOrd="2" presId="urn:microsoft.com/office/officeart/2005/8/layout/list1"/>
    <dgm:cxn modelId="{1491D4C9-250D-4F6F-8560-5BDF48F46748}" srcId="{D4030353-1813-48B4-B39D-ACE4B3DD12F1}" destId="{80A9A37F-3697-4BF8-9665-FC61DE15DCF5}" srcOrd="0" destOrd="0" parTransId="{F55F0419-B118-4F3C-ABDC-94F6AF333D1A}" sibTransId="{DD3A5FF0-DC1F-4671-98EA-B89F98B0C481}"/>
    <dgm:cxn modelId="{173D11E8-0BC1-4F4B-ACE7-365A716433CF}" type="presOf" srcId="{9027D2C4-267A-4A27-B337-82E5360649E0}" destId="{CB10B129-8744-4F6F-9F29-85E857BA4EC6}" srcOrd="0" destOrd="0" presId="urn:microsoft.com/office/officeart/2005/8/layout/list1"/>
    <dgm:cxn modelId="{08F3E7E9-9C53-43CA-BD33-3E136DB269DA}" type="presOf" srcId="{33A33A00-5BC5-470E-99F2-DC99A873A491}" destId="{4779BEBD-F20E-4CE7-A596-8B79525B7328}" srcOrd="1" destOrd="0" presId="urn:microsoft.com/office/officeart/2005/8/layout/list1"/>
    <dgm:cxn modelId="{5B27F1FC-19E6-42CA-81C1-AA3880B48A10}" srcId="{9027D2C4-267A-4A27-B337-82E5360649E0}" destId="{33A33A00-5BC5-470E-99F2-DC99A873A491}" srcOrd="1" destOrd="0" parTransId="{070B91EA-97DE-420C-BE84-9E6C11804BA3}" sibTransId="{111FF50C-27D9-420A-BAAA-29E792E7F67D}"/>
    <dgm:cxn modelId="{FCCAD323-D8CE-4E3D-9FE6-44CAE65E11A1}" type="presParOf" srcId="{CB10B129-8744-4F6F-9F29-85E857BA4EC6}" destId="{3DB7B8EC-DA59-4DB5-8A1C-22901396A81F}" srcOrd="0" destOrd="0" presId="urn:microsoft.com/office/officeart/2005/8/layout/list1"/>
    <dgm:cxn modelId="{E6C28F26-E98E-4ED7-A38D-DA2C989F3D34}" type="presParOf" srcId="{3DB7B8EC-DA59-4DB5-8A1C-22901396A81F}" destId="{1853E9CA-5032-4059-ABD8-246EB56EA9AF}" srcOrd="0" destOrd="0" presId="urn:microsoft.com/office/officeart/2005/8/layout/list1"/>
    <dgm:cxn modelId="{4FCAEC92-1591-46B9-B089-77F3BB317B21}" type="presParOf" srcId="{3DB7B8EC-DA59-4DB5-8A1C-22901396A81F}" destId="{689718CC-D48E-45F3-9CAD-84B6A0628B3E}" srcOrd="1" destOrd="0" presId="urn:microsoft.com/office/officeart/2005/8/layout/list1"/>
    <dgm:cxn modelId="{84C86D4E-3E9B-499B-9AC6-FBBFE0B6BF75}" type="presParOf" srcId="{CB10B129-8744-4F6F-9F29-85E857BA4EC6}" destId="{A3483AF1-D2F2-4BB4-820A-C071C400F22C}" srcOrd="1" destOrd="0" presId="urn:microsoft.com/office/officeart/2005/8/layout/list1"/>
    <dgm:cxn modelId="{F93FAC15-E95C-4A1B-A28D-DAAB23EA7933}" type="presParOf" srcId="{CB10B129-8744-4F6F-9F29-85E857BA4EC6}" destId="{6C8367C2-1BAB-4390-8839-2C78CB06A8DF}" srcOrd="2" destOrd="0" presId="urn:microsoft.com/office/officeart/2005/8/layout/list1"/>
    <dgm:cxn modelId="{A0E4351C-7B7B-4243-B6EC-460FDCE361AD}" type="presParOf" srcId="{CB10B129-8744-4F6F-9F29-85E857BA4EC6}" destId="{1D10D8CA-E822-4E68-A5E5-F5DFB6A0FF83}" srcOrd="3" destOrd="0" presId="urn:microsoft.com/office/officeart/2005/8/layout/list1"/>
    <dgm:cxn modelId="{148F5C23-8A60-4AE5-8E24-6E7C68814474}" type="presParOf" srcId="{CB10B129-8744-4F6F-9F29-85E857BA4EC6}" destId="{77D194B9-BCC2-4F4D-A4B9-0676077D1D7E}" srcOrd="4" destOrd="0" presId="urn:microsoft.com/office/officeart/2005/8/layout/list1"/>
    <dgm:cxn modelId="{A931756A-13A8-4055-863F-59D53AAB1C36}" type="presParOf" srcId="{77D194B9-BCC2-4F4D-A4B9-0676077D1D7E}" destId="{A40417BD-CEB1-4386-BDEE-9108AFEAACE2}" srcOrd="0" destOrd="0" presId="urn:microsoft.com/office/officeart/2005/8/layout/list1"/>
    <dgm:cxn modelId="{D7484388-B9C9-4E40-9CE8-992A8B2A8ACF}" type="presParOf" srcId="{77D194B9-BCC2-4F4D-A4B9-0676077D1D7E}" destId="{4779BEBD-F20E-4CE7-A596-8B79525B7328}" srcOrd="1" destOrd="0" presId="urn:microsoft.com/office/officeart/2005/8/layout/list1"/>
    <dgm:cxn modelId="{37FDE5BA-CF33-40B8-A852-F8F66FB97DD0}" type="presParOf" srcId="{CB10B129-8744-4F6F-9F29-85E857BA4EC6}" destId="{CEA49564-F197-45BE-AEDE-5B5691454F14}" srcOrd="5" destOrd="0" presId="urn:microsoft.com/office/officeart/2005/8/layout/list1"/>
    <dgm:cxn modelId="{BCF6854A-DA5B-415A-9A3E-5EC915B86810}" type="presParOf" srcId="{CB10B129-8744-4F6F-9F29-85E857BA4EC6}" destId="{4597F775-C43F-408E-B58F-934CDF2FA80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8FFC04-B19C-45C6-A949-542B005E609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DE7C05E8-D020-4162-ADE7-753C616F9904}">
      <dgm:prSet phldrT="[Text]"/>
      <dgm:spPr/>
      <dgm:t>
        <a:bodyPr/>
        <a:lstStyle/>
        <a:p>
          <a:r>
            <a:rPr lang="en-US" dirty="0"/>
            <a:t>Problem Statement</a:t>
          </a:r>
        </a:p>
      </dgm:t>
    </dgm:pt>
    <dgm:pt modelId="{583202B6-0686-4DD2-A4BF-A5E453928BD0}" type="parTrans" cxnId="{B02EFC4D-00B8-4544-8BD9-70AC6AC4E5AF}">
      <dgm:prSet/>
      <dgm:spPr/>
      <dgm:t>
        <a:bodyPr/>
        <a:lstStyle/>
        <a:p>
          <a:endParaRPr lang="en-US"/>
        </a:p>
      </dgm:t>
    </dgm:pt>
    <dgm:pt modelId="{C5A13B9E-92EF-4517-8BF1-CF7C63863972}" type="sibTrans" cxnId="{B02EFC4D-00B8-4544-8BD9-70AC6AC4E5AF}">
      <dgm:prSet/>
      <dgm:spPr>
        <a:ln w="76200"/>
      </dgm:spPr>
      <dgm:t>
        <a:bodyPr/>
        <a:lstStyle/>
        <a:p>
          <a:endParaRPr lang="en-US"/>
        </a:p>
      </dgm:t>
    </dgm:pt>
    <dgm:pt modelId="{F0156172-1A27-43C4-8F62-E06998389591}">
      <dgm:prSet phldrT="[Text]"/>
      <dgm:spPr/>
      <dgm:t>
        <a:bodyPr/>
        <a:lstStyle/>
        <a:p>
          <a:r>
            <a:rPr lang="en-US" dirty="0"/>
            <a:t>Data Development</a:t>
          </a:r>
        </a:p>
      </dgm:t>
    </dgm:pt>
    <dgm:pt modelId="{EFFE0F2D-1861-486D-B7C7-4E3ABD8F32FC}" type="parTrans" cxnId="{E7C32571-CFE9-45BA-A01E-DA92292B51F0}">
      <dgm:prSet/>
      <dgm:spPr/>
      <dgm:t>
        <a:bodyPr/>
        <a:lstStyle/>
        <a:p>
          <a:endParaRPr lang="en-US"/>
        </a:p>
      </dgm:t>
    </dgm:pt>
    <dgm:pt modelId="{669E0224-F04E-4BCA-A60C-659EA01C77C3}" type="sibTrans" cxnId="{E7C32571-CFE9-45BA-A01E-DA92292B51F0}">
      <dgm:prSet/>
      <dgm:spPr/>
      <dgm:t>
        <a:bodyPr/>
        <a:lstStyle/>
        <a:p>
          <a:endParaRPr lang="en-US"/>
        </a:p>
      </dgm:t>
    </dgm:pt>
    <dgm:pt modelId="{EFCD3C2D-C472-40FD-BCCC-9252A5DC4F4D}">
      <dgm:prSet phldrT="[Text]"/>
      <dgm:spPr/>
      <dgm:t>
        <a:bodyPr/>
        <a:lstStyle/>
        <a:p>
          <a:r>
            <a:rPr lang="en-US" dirty="0"/>
            <a:t>Data Identification</a:t>
          </a:r>
        </a:p>
      </dgm:t>
    </dgm:pt>
    <dgm:pt modelId="{BC6DFEEB-429A-4568-8694-C53BEC346F0B}" type="parTrans" cxnId="{8A3BD5A9-5D09-4126-B412-22B00CB97187}">
      <dgm:prSet/>
      <dgm:spPr/>
      <dgm:t>
        <a:bodyPr/>
        <a:lstStyle/>
        <a:p>
          <a:endParaRPr lang="en-US"/>
        </a:p>
      </dgm:t>
    </dgm:pt>
    <dgm:pt modelId="{054EFDAB-11C1-46B0-906F-3E1CAC1AE24D}" type="sibTrans" cxnId="{8A3BD5A9-5D09-4126-B412-22B00CB97187}">
      <dgm:prSet/>
      <dgm:spPr/>
      <dgm:t>
        <a:bodyPr/>
        <a:lstStyle/>
        <a:p>
          <a:endParaRPr lang="en-US"/>
        </a:p>
      </dgm:t>
    </dgm:pt>
    <dgm:pt modelId="{0C709568-9FE8-414A-9F36-89CED2327AD5}">
      <dgm:prSet phldrT="[Text]"/>
      <dgm:spPr/>
      <dgm:t>
        <a:bodyPr/>
        <a:lstStyle/>
        <a:p>
          <a:r>
            <a:rPr lang="en-US" dirty="0"/>
            <a:t>Research &amp; Output</a:t>
          </a:r>
        </a:p>
      </dgm:t>
    </dgm:pt>
    <dgm:pt modelId="{95AE89DC-6944-450F-A471-B2B168113217}" type="parTrans" cxnId="{4F5540D5-40AD-4C7A-9665-BCF56E536841}">
      <dgm:prSet/>
      <dgm:spPr/>
      <dgm:t>
        <a:bodyPr/>
        <a:lstStyle/>
        <a:p>
          <a:endParaRPr lang="en-US"/>
        </a:p>
      </dgm:t>
    </dgm:pt>
    <dgm:pt modelId="{38462A94-9475-4671-BF2F-A5A3CB77E339}" type="sibTrans" cxnId="{4F5540D5-40AD-4C7A-9665-BCF56E536841}">
      <dgm:prSet/>
      <dgm:spPr/>
      <dgm:t>
        <a:bodyPr/>
        <a:lstStyle/>
        <a:p>
          <a:endParaRPr lang="en-US"/>
        </a:p>
      </dgm:t>
    </dgm:pt>
    <dgm:pt modelId="{51E2C0FB-341D-40F6-90CB-6AB732FC1C56}">
      <dgm:prSet phldrT="[Text]" custT="1"/>
      <dgm:spPr/>
      <dgm:t>
        <a:bodyPr/>
        <a:lstStyle/>
        <a:p>
          <a:r>
            <a:rPr lang="en-US" sz="1800" dirty="0"/>
            <a:t>Exploratory Analysis</a:t>
          </a:r>
        </a:p>
      </dgm:t>
    </dgm:pt>
    <dgm:pt modelId="{05393440-8D20-4A89-AB66-AEC04E340AC7}" type="parTrans" cxnId="{6D3D90EB-CF11-4627-9418-1EEDEB7A07CE}">
      <dgm:prSet/>
      <dgm:spPr/>
      <dgm:t>
        <a:bodyPr/>
        <a:lstStyle/>
        <a:p>
          <a:endParaRPr lang="en-US"/>
        </a:p>
      </dgm:t>
    </dgm:pt>
    <dgm:pt modelId="{91AF85A4-F3A3-4489-8A83-BA822539D036}" type="sibTrans" cxnId="{6D3D90EB-CF11-4627-9418-1EEDEB7A07CE}">
      <dgm:prSet/>
      <dgm:spPr/>
      <dgm:t>
        <a:bodyPr/>
        <a:lstStyle/>
        <a:p>
          <a:endParaRPr lang="en-US"/>
        </a:p>
      </dgm:t>
    </dgm:pt>
    <dgm:pt modelId="{E652A04F-2BAE-4A16-A700-23AB81A9846A}">
      <dgm:prSet phldrT="[Text]"/>
      <dgm:spPr/>
      <dgm:t>
        <a:bodyPr/>
        <a:lstStyle/>
        <a:p>
          <a:r>
            <a:rPr lang="en-US" dirty="0"/>
            <a:t>Focused Issue: Abandoned Housing</a:t>
          </a:r>
        </a:p>
      </dgm:t>
    </dgm:pt>
    <dgm:pt modelId="{B91702D7-7D49-4230-AE8F-11EC14D89173}" type="parTrans" cxnId="{27EA60B0-5CB3-4482-97E1-2AC15B5393AA}">
      <dgm:prSet/>
      <dgm:spPr/>
      <dgm:t>
        <a:bodyPr/>
        <a:lstStyle/>
        <a:p>
          <a:endParaRPr lang="en-US"/>
        </a:p>
      </dgm:t>
    </dgm:pt>
    <dgm:pt modelId="{90C684B5-A71B-4AF4-AFCF-7499BD37B036}" type="sibTrans" cxnId="{27EA60B0-5CB3-4482-97E1-2AC15B5393AA}">
      <dgm:prSet/>
      <dgm:spPr/>
      <dgm:t>
        <a:bodyPr/>
        <a:lstStyle/>
        <a:p>
          <a:endParaRPr lang="en-US"/>
        </a:p>
      </dgm:t>
    </dgm:pt>
    <dgm:pt modelId="{A7EFB9F3-D578-4680-B7E3-46501229D7B0}">
      <dgm:prSet phldrT="[Text]"/>
      <dgm:spPr/>
      <dgm:t>
        <a:bodyPr/>
        <a:lstStyle/>
        <a:p>
          <a:r>
            <a:rPr lang="en-US" dirty="0"/>
            <a:t>Geospatial</a:t>
          </a:r>
        </a:p>
      </dgm:t>
    </dgm:pt>
    <dgm:pt modelId="{AD487EAC-3DF3-418B-B539-D552D7BFB9C4}" type="parTrans" cxnId="{0CB1815B-4E42-4CC4-B7BD-4F927E0D474C}">
      <dgm:prSet/>
      <dgm:spPr/>
      <dgm:t>
        <a:bodyPr/>
        <a:lstStyle/>
        <a:p>
          <a:endParaRPr lang="en-US"/>
        </a:p>
      </dgm:t>
    </dgm:pt>
    <dgm:pt modelId="{7702D163-8633-4A96-9D5C-CF81336603F0}" type="sibTrans" cxnId="{0CB1815B-4E42-4CC4-B7BD-4F927E0D474C}">
      <dgm:prSet/>
      <dgm:spPr/>
      <dgm:t>
        <a:bodyPr/>
        <a:lstStyle/>
        <a:p>
          <a:endParaRPr lang="en-US"/>
        </a:p>
      </dgm:t>
    </dgm:pt>
    <dgm:pt modelId="{3ABEDF58-823E-4602-AC54-D3273BE8DEF1}">
      <dgm:prSet phldrT="[Text]"/>
      <dgm:spPr/>
      <dgm:t>
        <a:bodyPr/>
        <a:lstStyle/>
        <a:p>
          <a:r>
            <a:rPr lang="en-US" dirty="0"/>
            <a:t>Major Issue: Urban Blight</a:t>
          </a:r>
        </a:p>
      </dgm:t>
    </dgm:pt>
    <dgm:pt modelId="{D0C65E16-17D2-4274-B270-C80037F87233}" type="parTrans" cxnId="{1295D1EF-362B-4FA0-B9F0-E27998E122F9}">
      <dgm:prSet/>
      <dgm:spPr/>
      <dgm:t>
        <a:bodyPr/>
        <a:lstStyle/>
        <a:p>
          <a:endParaRPr lang="en-US"/>
        </a:p>
      </dgm:t>
    </dgm:pt>
    <dgm:pt modelId="{02CDBBE8-4374-47A8-BF82-DB0E25007DC7}" type="sibTrans" cxnId="{1295D1EF-362B-4FA0-B9F0-E27998E122F9}">
      <dgm:prSet/>
      <dgm:spPr/>
      <dgm:t>
        <a:bodyPr/>
        <a:lstStyle/>
        <a:p>
          <a:endParaRPr lang="en-US"/>
        </a:p>
      </dgm:t>
    </dgm:pt>
    <dgm:pt modelId="{837FFF64-34C0-495A-8F31-390E576AC967}">
      <dgm:prSet phldrT="[Text]"/>
      <dgm:spPr/>
      <dgm:t>
        <a:bodyPr/>
        <a:lstStyle/>
        <a:p>
          <a:r>
            <a:rPr lang="en-US" dirty="0"/>
            <a:t>Approach:</a:t>
          </a:r>
        </a:p>
      </dgm:t>
    </dgm:pt>
    <dgm:pt modelId="{6734B312-B424-4E9F-B1CD-FC9F4B0053B3}" type="parTrans" cxnId="{80AC18E2-A2F7-4EC8-9948-45910EFAF7F6}">
      <dgm:prSet/>
      <dgm:spPr/>
      <dgm:t>
        <a:bodyPr/>
        <a:lstStyle/>
        <a:p>
          <a:endParaRPr lang="en-US"/>
        </a:p>
      </dgm:t>
    </dgm:pt>
    <dgm:pt modelId="{57B6132E-8FA2-4F71-AB41-6772D010369F}" type="sibTrans" cxnId="{80AC18E2-A2F7-4EC8-9948-45910EFAF7F6}">
      <dgm:prSet/>
      <dgm:spPr/>
      <dgm:t>
        <a:bodyPr/>
        <a:lstStyle/>
        <a:p>
          <a:endParaRPr lang="en-US"/>
        </a:p>
      </dgm:t>
    </dgm:pt>
    <dgm:pt modelId="{50674103-04A6-440A-ACB7-924CC881F60F}">
      <dgm:prSet phldrT="[Text]"/>
      <dgm:spPr/>
      <dgm:t>
        <a:bodyPr/>
        <a:lstStyle/>
        <a:p>
          <a:r>
            <a:rPr lang="en-US" dirty="0"/>
            <a:t>Data Capture</a:t>
          </a:r>
        </a:p>
      </dgm:t>
    </dgm:pt>
    <dgm:pt modelId="{8FFF61D1-0A52-4597-B909-DBC4F93033FF}" type="parTrans" cxnId="{CAB00D80-05B0-4077-B0F3-463B4AF0B8DF}">
      <dgm:prSet/>
      <dgm:spPr/>
      <dgm:t>
        <a:bodyPr/>
        <a:lstStyle/>
        <a:p>
          <a:endParaRPr lang="en-US"/>
        </a:p>
      </dgm:t>
    </dgm:pt>
    <dgm:pt modelId="{4463C7CD-F89B-45AA-A8D9-547F860FC50D}" type="sibTrans" cxnId="{CAB00D80-05B0-4077-B0F3-463B4AF0B8DF}">
      <dgm:prSet/>
      <dgm:spPr/>
      <dgm:t>
        <a:bodyPr/>
        <a:lstStyle/>
        <a:p>
          <a:endParaRPr lang="en-US"/>
        </a:p>
      </dgm:t>
    </dgm:pt>
    <dgm:pt modelId="{A450A180-DFE3-4872-88EC-ECDA691A0C21}">
      <dgm:prSet phldrT="[Text]"/>
      <dgm:spPr/>
      <dgm:t>
        <a:bodyPr/>
        <a:lstStyle/>
        <a:p>
          <a:r>
            <a:rPr lang="en-US" dirty="0"/>
            <a:t>Data Scrubbing</a:t>
          </a:r>
        </a:p>
      </dgm:t>
    </dgm:pt>
    <dgm:pt modelId="{0533F24C-6EB6-468C-9877-D895C806364C}" type="parTrans" cxnId="{4FF7CA55-C1B2-414A-A038-6906200F857C}">
      <dgm:prSet/>
      <dgm:spPr/>
      <dgm:t>
        <a:bodyPr/>
        <a:lstStyle/>
        <a:p>
          <a:endParaRPr lang="en-US"/>
        </a:p>
      </dgm:t>
    </dgm:pt>
    <dgm:pt modelId="{B0394ED8-DA4F-4402-9C32-8FCD5F7EF6A7}" type="sibTrans" cxnId="{4FF7CA55-C1B2-414A-A038-6906200F857C}">
      <dgm:prSet/>
      <dgm:spPr/>
      <dgm:t>
        <a:bodyPr/>
        <a:lstStyle/>
        <a:p>
          <a:endParaRPr lang="en-US"/>
        </a:p>
      </dgm:t>
    </dgm:pt>
    <dgm:pt modelId="{AB0BA046-E71B-451C-886B-D2D624B2121A}">
      <dgm:prSet phldrT="[Text]"/>
      <dgm:spPr/>
      <dgm:t>
        <a:bodyPr/>
        <a:lstStyle/>
        <a:p>
          <a:r>
            <a:rPr lang="en-US" dirty="0"/>
            <a:t>Data Blending</a:t>
          </a:r>
        </a:p>
      </dgm:t>
    </dgm:pt>
    <dgm:pt modelId="{F5A87973-B04C-4B33-8C1A-01D8DC65E4E9}" type="parTrans" cxnId="{5F41919D-49B1-45E0-8BFB-DD3FDA35E4C1}">
      <dgm:prSet/>
      <dgm:spPr/>
      <dgm:t>
        <a:bodyPr/>
        <a:lstStyle/>
        <a:p>
          <a:endParaRPr lang="en-US"/>
        </a:p>
      </dgm:t>
    </dgm:pt>
    <dgm:pt modelId="{845893A1-8E93-4242-BDC1-57DA2264CB54}" type="sibTrans" cxnId="{5F41919D-49B1-45E0-8BFB-DD3FDA35E4C1}">
      <dgm:prSet/>
      <dgm:spPr/>
      <dgm:t>
        <a:bodyPr/>
        <a:lstStyle/>
        <a:p>
          <a:endParaRPr lang="en-US"/>
        </a:p>
      </dgm:t>
    </dgm:pt>
    <dgm:pt modelId="{27E99D9D-0046-47E4-912E-8FDAD81ED27D}">
      <dgm:prSet phldrT="[Text]" custT="1"/>
      <dgm:spPr/>
      <dgm:t>
        <a:bodyPr/>
        <a:lstStyle/>
        <a:p>
          <a:r>
            <a:rPr lang="en-US" sz="1800" dirty="0"/>
            <a:t>Model Specification</a:t>
          </a:r>
        </a:p>
      </dgm:t>
    </dgm:pt>
    <dgm:pt modelId="{C6EA51C4-C934-46A9-88AC-483F8D7F3779}" type="parTrans" cxnId="{BF2F47EB-AEDD-43E7-B7E3-4B32605E585D}">
      <dgm:prSet/>
      <dgm:spPr/>
      <dgm:t>
        <a:bodyPr/>
        <a:lstStyle/>
        <a:p>
          <a:endParaRPr lang="en-US"/>
        </a:p>
      </dgm:t>
    </dgm:pt>
    <dgm:pt modelId="{5DEED53F-121F-47D9-9EA4-F08C085683DC}" type="sibTrans" cxnId="{BF2F47EB-AEDD-43E7-B7E3-4B32605E585D}">
      <dgm:prSet/>
      <dgm:spPr/>
      <dgm:t>
        <a:bodyPr/>
        <a:lstStyle/>
        <a:p>
          <a:endParaRPr lang="en-US"/>
        </a:p>
      </dgm:t>
    </dgm:pt>
    <dgm:pt modelId="{B7FF288D-A3F6-4470-A9D9-5F675C1B9CBC}">
      <dgm:prSet phldrT="[Text]" custT="1"/>
      <dgm:spPr/>
      <dgm:t>
        <a:bodyPr/>
        <a:lstStyle/>
        <a:p>
          <a:r>
            <a:rPr lang="en-US" sz="1800" dirty="0"/>
            <a:t>Empirical/Spatial Analysis</a:t>
          </a:r>
        </a:p>
      </dgm:t>
    </dgm:pt>
    <dgm:pt modelId="{9EC2167C-F84E-46DE-96E9-586AA26322D0}" type="parTrans" cxnId="{FBFFB54E-E8FE-4115-8402-51DB0FBC3405}">
      <dgm:prSet/>
      <dgm:spPr/>
      <dgm:t>
        <a:bodyPr/>
        <a:lstStyle/>
        <a:p>
          <a:endParaRPr lang="en-US"/>
        </a:p>
      </dgm:t>
    </dgm:pt>
    <dgm:pt modelId="{2AFE8069-690B-495A-8B8F-951BA1C184F9}" type="sibTrans" cxnId="{FBFFB54E-E8FE-4115-8402-51DB0FBC3405}">
      <dgm:prSet/>
      <dgm:spPr/>
      <dgm:t>
        <a:bodyPr/>
        <a:lstStyle/>
        <a:p>
          <a:endParaRPr lang="en-US"/>
        </a:p>
      </dgm:t>
    </dgm:pt>
    <dgm:pt modelId="{06E31E6A-1E89-47D2-A3F1-C699596E7987}">
      <dgm:prSet phldrT="[Text]" custT="1"/>
      <dgm:spPr/>
      <dgm:t>
        <a:bodyPr/>
        <a:lstStyle/>
        <a:p>
          <a:r>
            <a:rPr lang="en-US" sz="1800" dirty="0"/>
            <a:t>Findings</a:t>
          </a:r>
        </a:p>
      </dgm:t>
    </dgm:pt>
    <dgm:pt modelId="{4B6D3C82-07E2-48ED-8A54-0DCEA25137D4}" type="parTrans" cxnId="{EDBB2E49-3F51-4888-974E-F670D28E6DB0}">
      <dgm:prSet/>
      <dgm:spPr/>
      <dgm:t>
        <a:bodyPr/>
        <a:lstStyle/>
        <a:p>
          <a:endParaRPr lang="en-US"/>
        </a:p>
      </dgm:t>
    </dgm:pt>
    <dgm:pt modelId="{F7BB4900-A78A-4AF4-86BA-1DBF047B7E19}" type="sibTrans" cxnId="{EDBB2E49-3F51-4888-974E-F670D28E6DB0}">
      <dgm:prSet/>
      <dgm:spPr/>
      <dgm:t>
        <a:bodyPr/>
        <a:lstStyle/>
        <a:p>
          <a:endParaRPr lang="en-US"/>
        </a:p>
      </dgm:t>
    </dgm:pt>
    <dgm:pt modelId="{1BEFF08B-5B7E-4B0B-97D7-AD6B9B232F9B}">
      <dgm:prSet phldrT="[Text]" custT="1"/>
      <dgm:spPr/>
      <dgm:t>
        <a:bodyPr/>
        <a:lstStyle/>
        <a:p>
          <a:r>
            <a:rPr lang="en-US" sz="1800" dirty="0"/>
            <a:t>Implications</a:t>
          </a:r>
        </a:p>
      </dgm:t>
    </dgm:pt>
    <dgm:pt modelId="{BFE91C81-3BD8-4386-BBF6-6280F02AF335}" type="parTrans" cxnId="{2A202726-9E8F-4BA8-8B55-B53B2AA56727}">
      <dgm:prSet/>
      <dgm:spPr/>
      <dgm:t>
        <a:bodyPr/>
        <a:lstStyle/>
        <a:p>
          <a:endParaRPr lang="en-US"/>
        </a:p>
      </dgm:t>
    </dgm:pt>
    <dgm:pt modelId="{E9AB5D37-B399-45E5-95A5-771E11167B50}" type="sibTrans" cxnId="{2A202726-9E8F-4BA8-8B55-B53B2AA56727}">
      <dgm:prSet/>
      <dgm:spPr/>
      <dgm:t>
        <a:bodyPr/>
        <a:lstStyle/>
        <a:p>
          <a:endParaRPr lang="en-US"/>
        </a:p>
      </dgm:t>
    </dgm:pt>
    <dgm:pt modelId="{E823C97C-3F0B-461B-B780-1DFF139F6931}">
      <dgm:prSet phldrT="[Text]" custT="1"/>
      <dgm:spPr/>
      <dgm:t>
        <a:bodyPr/>
        <a:lstStyle/>
        <a:p>
          <a:r>
            <a:rPr lang="en-US" sz="1800" dirty="0"/>
            <a:t>Residuals: Next Steps</a:t>
          </a:r>
        </a:p>
      </dgm:t>
    </dgm:pt>
    <dgm:pt modelId="{85644EB5-2562-49A3-A05F-D426B08DE759}" type="parTrans" cxnId="{DEFE0018-BE0F-4288-B6EF-6FA9B34E8E13}">
      <dgm:prSet/>
      <dgm:spPr/>
      <dgm:t>
        <a:bodyPr/>
        <a:lstStyle/>
        <a:p>
          <a:endParaRPr lang="en-US"/>
        </a:p>
      </dgm:t>
    </dgm:pt>
    <dgm:pt modelId="{138FA439-2182-4703-8444-58C008D90E3A}" type="sibTrans" cxnId="{DEFE0018-BE0F-4288-B6EF-6FA9B34E8E13}">
      <dgm:prSet/>
      <dgm:spPr/>
      <dgm:t>
        <a:bodyPr/>
        <a:lstStyle/>
        <a:p>
          <a:endParaRPr lang="en-US"/>
        </a:p>
      </dgm:t>
    </dgm:pt>
    <dgm:pt modelId="{4FF52A7E-8EA0-4836-BDD2-8DEC7CDCE72F}">
      <dgm:prSet phldrT="[Text]"/>
      <dgm:spPr/>
      <dgm:t>
        <a:bodyPr/>
        <a:lstStyle/>
        <a:p>
          <a:r>
            <a:rPr lang="en-US" dirty="0"/>
            <a:t>Theoretical</a:t>
          </a:r>
        </a:p>
      </dgm:t>
    </dgm:pt>
    <dgm:pt modelId="{C249BB8E-7801-4E49-9B60-2DC76181B30F}" type="parTrans" cxnId="{AEFD73FC-5228-4468-81B2-1FE9F5F79877}">
      <dgm:prSet/>
      <dgm:spPr/>
      <dgm:t>
        <a:bodyPr/>
        <a:lstStyle/>
        <a:p>
          <a:endParaRPr lang="en-US"/>
        </a:p>
      </dgm:t>
    </dgm:pt>
    <dgm:pt modelId="{D8153603-3147-4C24-BCD5-A1AC1F987B6D}" type="sibTrans" cxnId="{AEFD73FC-5228-4468-81B2-1FE9F5F79877}">
      <dgm:prSet/>
      <dgm:spPr/>
      <dgm:t>
        <a:bodyPr/>
        <a:lstStyle/>
        <a:p>
          <a:endParaRPr lang="en-US"/>
        </a:p>
      </dgm:t>
    </dgm:pt>
    <dgm:pt modelId="{6DA2AE7E-97EF-4801-A018-2A914B0808A6}" type="pres">
      <dgm:prSet presAssocID="{008FFC04-B19C-45C6-A949-542B005E6097}" presName="Name0" presStyleCnt="0">
        <dgm:presLayoutVars>
          <dgm:dir/>
          <dgm:animLvl val="lvl"/>
          <dgm:resizeHandles val="exact"/>
        </dgm:presLayoutVars>
      </dgm:prSet>
      <dgm:spPr/>
    </dgm:pt>
    <dgm:pt modelId="{3D95612E-EABF-462C-BF5B-2AAFB17A9CBE}" type="pres">
      <dgm:prSet presAssocID="{008FFC04-B19C-45C6-A949-542B005E6097}" presName="tSp" presStyleCnt="0"/>
      <dgm:spPr/>
    </dgm:pt>
    <dgm:pt modelId="{1BF3D1A0-80DC-48EC-B9DA-655EDD3C00E9}" type="pres">
      <dgm:prSet presAssocID="{008FFC04-B19C-45C6-A949-542B005E6097}" presName="bSp" presStyleCnt="0"/>
      <dgm:spPr/>
    </dgm:pt>
    <dgm:pt modelId="{FF0D038C-4C2C-43FA-8D88-9394332C2ABF}" type="pres">
      <dgm:prSet presAssocID="{008FFC04-B19C-45C6-A949-542B005E6097}" presName="process" presStyleCnt="0"/>
      <dgm:spPr/>
    </dgm:pt>
    <dgm:pt modelId="{8ADA7F95-0F29-4049-96CB-811E6106C8B5}" type="pres">
      <dgm:prSet presAssocID="{DE7C05E8-D020-4162-ADE7-753C616F9904}" presName="composite1" presStyleCnt="0"/>
      <dgm:spPr/>
    </dgm:pt>
    <dgm:pt modelId="{40DCADC6-91F3-4C31-AD40-9EBBB6415880}" type="pres">
      <dgm:prSet presAssocID="{DE7C05E8-D020-4162-ADE7-753C616F9904}" presName="dummyNode1" presStyleLbl="node1" presStyleIdx="0" presStyleCnt="3"/>
      <dgm:spPr/>
    </dgm:pt>
    <dgm:pt modelId="{F42DB056-8472-4F80-9592-FC341EA03BCE}" type="pres">
      <dgm:prSet presAssocID="{DE7C05E8-D020-4162-ADE7-753C616F9904}" presName="childNode1" presStyleLbl="bgAcc1" presStyleIdx="0" presStyleCnt="3" custScaleX="193021">
        <dgm:presLayoutVars>
          <dgm:bulletEnabled val="1"/>
        </dgm:presLayoutVars>
      </dgm:prSet>
      <dgm:spPr/>
    </dgm:pt>
    <dgm:pt modelId="{E3AAC690-0366-41E0-8621-75229D546230}" type="pres">
      <dgm:prSet presAssocID="{DE7C05E8-D020-4162-ADE7-753C616F9904}" presName="childNode1tx" presStyleLbl="bgAcc1" presStyleIdx="0" presStyleCnt="3">
        <dgm:presLayoutVars>
          <dgm:bulletEnabled val="1"/>
        </dgm:presLayoutVars>
      </dgm:prSet>
      <dgm:spPr/>
    </dgm:pt>
    <dgm:pt modelId="{94874945-CE13-48B3-8E0A-CB77BFF81D36}" type="pres">
      <dgm:prSet presAssocID="{DE7C05E8-D020-4162-ADE7-753C616F9904}" presName="parentNode1" presStyleLbl="node1" presStyleIdx="0" presStyleCnt="3">
        <dgm:presLayoutVars>
          <dgm:chMax val="1"/>
          <dgm:bulletEnabled val="1"/>
        </dgm:presLayoutVars>
      </dgm:prSet>
      <dgm:spPr/>
    </dgm:pt>
    <dgm:pt modelId="{40F376E1-6D55-47A2-A0CC-D34E10FCCC7F}" type="pres">
      <dgm:prSet presAssocID="{DE7C05E8-D020-4162-ADE7-753C616F9904}" presName="connSite1" presStyleCnt="0"/>
      <dgm:spPr/>
    </dgm:pt>
    <dgm:pt modelId="{317C9325-8CA1-4EDB-B23E-895887C35ED9}" type="pres">
      <dgm:prSet presAssocID="{C5A13B9E-92EF-4517-8BF1-CF7C63863972}" presName="Name9" presStyleLbl="sibTrans2D1" presStyleIdx="0" presStyleCnt="2"/>
      <dgm:spPr/>
    </dgm:pt>
    <dgm:pt modelId="{BC882F29-A608-4708-8892-D58273B641D0}" type="pres">
      <dgm:prSet presAssocID="{F0156172-1A27-43C4-8F62-E06998389591}" presName="composite2" presStyleCnt="0"/>
      <dgm:spPr/>
    </dgm:pt>
    <dgm:pt modelId="{412B4E04-55A2-43F0-B4DC-D378353DA3BF}" type="pres">
      <dgm:prSet presAssocID="{F0156172-1A27-43C4-8F62-E06998389591}" presName="dummyNode2" presStyleLbl="node1" presStyleIdx="0" presStyleCnt="3"/>
      <dgm:spPr/>
    </dgm:pt>
    <dgm:pt modelId="{D39AE775-1F46-413F-AF60-BD64B621BA02}" type="pres">
      <dgm:prSet presAssocID="{F0156172-1A27-43C4-8F62-E06998389591}" presName="childNode2" presStyleLbl="bgAcc1" presStyleIdx="1" presStyleCnt="3" custAng="0">
        <dgm:presLayoutVars>
          <dgm:bulletEnabled val="1"/>
        </dgm:presLayoutVars>
      </dgm:prSet>
      <dgm:spPr/>
    </dgm:pt>
    <dgm:pt modelId="{AD62538F-DABB-4E4D-A989-50CA1B337173}" type="pres">
      <dgm:prSet presAssocID="{F0156172-1A27-43C4-8F62-E06998389591}" presName="childNode2tx" presStyleLbl="bgAcc1" presStyleIdx="1" presStyleCnt="3">
        <dgm:presLayoutVars>
          <dgm:bulletEnabled val="1"/>
        </dgm:presLayoutVars>
      </dgm:prSet>
      <dgm:spPr/>
    </dgm:pt>
    <dgm:pt modelId="{82C17C2D-1096-42C2-BDF5-5F5591ADCA69}" type="pres">
      <dgm:prSet presAssocID="{F0156172-1A27-43C4-8F62-E06998389591}" presName="parentNode2" presStyleLbl="node1" presStyleIdx="1" presStyleCnt="3">
        <dgm:presLayoutVars>
          <dgm:chMax val="0"/>
          <dgm:bulletEnabled val="1"/>
        </dgm:presLayoutVars>
      </dgm:prSet>
      <dgm:spPr/>
    </dgm:pt>
    <dgm:pt modelId="{1B083107-62C6-48EE-8F49-4DA7D75BBCAB}" type="pres">
      <dgm:prSet presAssocID="{F0156172-1A27-43C4-8F62-E06998389591}" presName="connSite2" presStyleCnt="0"/>
      <dgm:spPr/>
    </dgm:pt>
    <dgm:pt modelId="{16F7F28E-9539-4191-950C-5B6C4543915D}" type="pres">
      <dgm:prSet presAssocID="{669E0224-F04E-4BCA-A60C-659EA01C77C3}" presName="Name18" presStyleLbl="sibTrans2D1" presStyleIdx="1" presStyleCnt="2"/>
      <dgm:spPr/>
    </dgm:pt>
    <dgm:pt modelId="{F04253A3-6C6E-4A16-B640-B134FD1FED4C}" type="pres">
      <dgm:prSet presAssocID="{0C709568-9FE8-414A-9F36-89CED2327AD5}" presName="composite1" presStyleCnt="0"/>
      <dgm:spPr/>
    </dgm:pt>
    <dgm:pt modelId="{5726AD1E-DC87-4AF1-8CD8-9B093DEABB4D}" type="pres">
      <dgm:prSet presAssocID="{0C709568-9FE8-414A-9F36-89CED2327AD5}" presName="dummyNode1" presStyleLbl="node1" presStyleIdx="1" presStyleCnt="3"/>
      <dgm:spPr/>
    </dgm:pt>
    <dgm:pt modelId="{19AA82CC-059F-4AA2-85A8-BD0D4EF8BA2C}" type="pres">
      <dgm:prSet presAssocID="{0C709568-9FE8-414A-9F36-89CED2327AD5}" presName="childNode1" presStyleLbl="bgAcc1" presStyleIdx="2" presStyleCnt="3" custScaleX="169380">
        <dgm:presLayoutVars>
          <dgm:bulletEnabled val="1"/>
        </dgm:presLayoutVars>
      </dgm:prSet>
      <dgm:spPr/>
    </dgm:pt>
    <dgm:pt modelId="{D7635FCA-6D8D-4C57-BC7B-A56E53A2009C}" type="pres">
      <dgm:prSet presAssocID="{0C709568-9FE8-414A-9F36-89CED2327AD5}" presName="childNode1tx" presStyleLbl="bgAcc1" presStyleIdx="2" presStyleCnt="3">
        <dgm:presLayoutVars>
          <dgm:bulletEnabled val="1"/>
        </dgm:presLayoutVars>
      </dgm:prSet>
      <dgm:spPr/>
    </dgm:pt>
    <dgm:pt modelId="{3605607A-3EE8-49D8-842C-70CA483023B5}" type="pres">
      <dgm:prSet presAssocID="{0C709568-9FE8-414A-9F36-89CED2327AD5}" presName="parentNode1" presStyleLbl="node1" presStyleIdx="2" presStyleCnt="3" custLinFactNeighborX="-9525" custLinFactNeighborY="77492">
        <dgm:presLayoutVars>
          <dgm:chMax val="1"/>
          <dgm:bulletEnabled val="1"/>
        </dgm:presLayoutVars>
      </dgm:prSet>
      <dgm:spPr/>
    </dgm:pt>
    <dgm:pt modelId="{49D50D57-F88C-4B54-958E-1BD49C6CF97C}" type="pres">
      <dgm:prSet presAssocID="{0C709568-9FE8-414A-9F36-89CED2327AD5}" presName="connSite1" presStyleCnt="0"/>
      <dgm:spPr/>
    </dgm:pt>
  </dgm:ptLst>
  <dgm:cxnLst>
    <dgm:cxn modelId="{C8D01B08-CF8E-4F0B-AA97-288BEBD72929}" type="presOf" srcId="{E652A04F-2BAE-4A16-A700-23AB81A9846A}" destId="{E3AAC690-0366-41E0-8621-75229D546230}" srcOrd="1" destOrd="1" presId="urn:microsoft.com/office/officeart/2005/8/layout/hProcess4"/>
    <dgm:cxn modelId="{5B8FDA0E-035E-4FBE-8AE7-E69CE812FBC6}" type="presOf" srcId="{27E99D9D-0046-47E4-912E-8FDAD81ED27D}" destId="{19AA82CC-059F-4AA2-85A8-BD0D4EF8BA2C}" srcOrd="0" destOrd="1" presId="urn:microsoft.com/office/officeart/2005/8/layout/hProcess4"/>
    <dgm:cxn modelId="{89909112-AE46-4E94-BDA4-B448C0F088B6}" type="presOf" srcId="{DE7C05E8-D020-4162-ADE7-753C616F9904}" destId="{94874945-CE13-48B3-8E0A-CB77BFF81D36}" srcOrd="0" destOrd="0" presId="urn:microsoft.com/office/officeart/2005/8/layout/hProcess4"/>
    <dgm:cxn modelId="{6B06A016-C410-4351-BABC-99FE4D476E58}" type="presOf" srcId="{C5A13B9E-92EF-4517-8BF1-CF7C63863972}" destId="{317C9325-8CA1-4EDB-B23E-895887C35ED9}" srcOrd="0" destOrd="0" presId="urn:microsoft.com/office/officeart/2005/8/layout/hProcess4"/>
    <dgm:cxn modelId="{DEFE0018-BE0F-4288-B6EF-6FA9B34E8E13}" srcId="{0C709568-9FE8-414A-9F36-89CED2327AD5}" destId="{E823C97C-3F0B-461B-B780-1DFF139F6931}" srcOrd="5" destOrd="0" parTransId="{85644EB5-2562-49A3-A05F-D426B08DE759}" sibTransId="{138FA439-2182-4703-8444-58C008D90E3A}"/>
    <dgm:cxn modelId="{2A202726-9E8F-4BA8-8B55-B53B2AA56727}" srcId="{0C709568-9FE8-414A-9F36-89CED2327AD5}" destId="{1BEFF08B-5B7E-4B0B-97D7-AD6B9B232F9B}" srcOrd="4" destOrd="0" parTransId="{BFE91C81-3BD8-4386-BBF6-6280F02AF335}" sibTransId="{E9AB5D37-B399-45E5-95A5-771E11167B50}"/>
    <dgm:cxn modelId="{E3EBD128-B08E-4828-9599-D61161D87371}" type="presOf" srcId="{837FFF64-34C0-495A-8F31-390E576AC967}" destId="{E3AAC690-0366-41E0-8621-75229D546230}" srcOrd="1" destOrd="2" presId="urn:microsoft.com/office/officeart/2005/8/layout/hProcess4"/>
    <dgm:cxn modelId="{15AA492E-E499-4F53-9E57-B588FCE3325A}" type="presOf" srcId="{0C709568-9FE8-414A-9F36-89CED2327AD5}" destId="{3605607A-3EE8-49D8-842C-70CA483023B5}" srcOrd="0" destOrd="0" presId="urn:microsoft.com/office/officeart/2005/8/layout/hProcess4"/>
    <dgm:cxn modelId="{6A24F135-0229-4171-B8D5-B990BBC8CC4D}" type="presOf" srcId="{1BEFF08B-5B7E-4B0B-97D7-AD6B9B232F9B}" destId="{19AA82CC-059F-4AA2-85A8-BD0D4EF8BA2C}" srcOrd="0" destOrd="4" presId="urn:microsoft.com/office/officeart/2005/8/layout/hProcess4"/>
    <dgm:cxn modelId="{0CB1815B-4E42-4CC4-B7BD-4F927E0D474C}" srcId="{837FFF64-34C0-495A-8F31-390E576AC967}" destId="{A7EFB9F3-D578-4680-B7E3-46501229D7B0}" srcOrd="1" destOrd="0" parTransId="{AD487EAC-3DF3-418B-B539-D552D7BFB9C4}" sibTransId="{7702D163-8633-4A96-9D5C-CF81336603F0}"/>
    <dgm:cxn modelId="{3092D85D-852D-4E0C-9761-0A3E0DC3DF38}" type="presOf" srcId="{F0156172-1A27-43C4-8F62-E06998389591}" destId="{82C17C2D-1096-42C2-BDF5-5F5591ADCA69}" srcOrd="0" destOrd="0" presId="urn:microsoft.com/office/officeart/2005/8/layout/hProcess4"/>
    <dgm:cxn modelId="{24AD7362-A106-481A-80AA-0337EDBEA2D0}" type="presOf" srcId="{1BEFF08B-5B7E-4B0B-97D7-AD6B9B232F9B}" destId="{D7635FCA-6D8D-4C57-BC7B-A56E53A2009C}" srcOrd="1" destOrd="4" presId="urn:microsoft.com/office/officeart/2005/8/layout/hProcess4"/>
    <dgm:cxn modelId="{FD3D9662-06FA-4A87-8AA9-661D26F16811}" type="presOf" srcId="{B7FF288D-A3F6-4470-A9D9-5F675C1B9CBC}" destId="{19AA82CC-059F-4AA2-85A8-BD0D4EF8BA2C}" srcOrd="0" destOrd="2" presId="urn:microsoft.com/office/officeart/2005/8/layout/hProcess4"/>
    <dgm:cxn modelId="{FBFD9E48-C3C5-452C-9695-460BC375B596}" type="presOf" srcId="{B7FF288D-A3F6-4470-A9D9-5F675C1B9CBC}" destId="{D7635FCA-6D8D-4C57-BC7B-A56E53A2009C}" srcOrd="1" destOrd="2" presId="urn:microsoft.com/office/officeart/2005/8/layout/hProcess4"/>
    <dgm:cxn modelId="{EDBB2E49-3F51-4888-974E-F670D28E6DB0}" srcId="{0C709568-9FE8-414A-9F36-89CED2327AD5}" destId="{06E31E6A-1E89-47D2-A3F1-C699596E7987}" srcOrd="3" destOrd="0" parTransId="{4B6D3C82-07E2-48ED-8A54-0DCEA25137D4}" sibTransId="{F7BB4900-A78A-4AF4-86BA-1DBF047B7E19}"/>
    <dgm:cxn modelId="{49BDB149-2B09-49D1-97EE-2686AAE47FEF}" type="presOf" srcId="{A7EFB9F3-D578-4680-B7E3-46501229D7B0}" destId="{F42DB056-8472-4F80-9592-FC341EA03BCE}" srcOrd="0" destOrd="4" presId="urn:microsoft.com/office/officeart/2005/8/layout/hProcess4"/>
    <dgm:cxn modelId="{79EAA54A-2116-4596-8820-047F76BF00FB}" type="presOf" srcId="{51E2C0FB-341D-40F6-90CB-6AB732FC1C56}" destId="{D7635FCA-6D8D-4C57-BC7B-A56E53A2009C}" srcOrd="1" destOrd="0" presId="urn:microsoft.com/office/officeart/2005/8/layout/hProcess4"/>
    <dgm:cxn modelId="{20B62B4B-7574-4124-A71C-C9BCC938DD5B}" type="presOf" srcId="{4FF52A7E-8EA0-4836-BDD2-8DEC7CDCE72F}" destId="{F42DB056-8472-4F80-9592-FC341EA03BCE}" srcOrd="0" destOrd="3" presId="urn:microsoft.com/office/officeart/2005/8/layout/hProcess4"/>
    <dgm:cxn modelId="{B02EFC4D-00B8-4544-8BD9-70AC6AC4E5AF}" srcId="{008FFC04-B19C-45C6-A949-542B005E6097}" destId="{DE7C05E8-D020-4162-ADE7-753C616F9904}" srcOrd="0" destOrd="0" parTransId="{583202B6-0686-4DD2-A4BF-A5E453928BD0}" sibTransId="{C5A13B9E-92EF-4517-8BF1-CF7C63863972}"/>
    <dgm:cxn modelId="{FBFFB54E-E8FE-4115-8402-51DB0FBC3405}" srcId="{0C709568-9FE8-414A-9F36-89CED2327AD5}" destId="{B7FF288D-A3F6-4470-A9D9-5F675C1B9CBC}" srcOrd="2" destOrd="0" parTransId="{9EC2167C-F84E-46DE-96E9-586AA26322D0}" sibTransId="{2AFE8069-690B-495A-8B8F-951BA1C184F9}"/>
    <dgm:cxn modelId="{BE41D170-6305-42DE-8581-26FC66A99E7D}" type="presOf" srcId="{AB0BA046-E71B-451C-886B-D2D624B2121A}" destId="{AD62538F-DABB-4E4D-A989-50CA1B337173}" srcOrd="1" destOrd="3" presId="urn:microsoft.com/office/officeart/2005/8/layout/hProcess4"/>
    <dgm:cxn modelId="{E7C32571-CFE9-45BA-A01E-DA92292B51F0}" srcId="{008FFC04-B19C-45C6-A949-542B005E6097}" destId="{F0156172-1A27-43C4-8F62-E06998389591}" srcOrd="1" destOrd="0" parTransId="{EFFE0F2D-1861-486D-B7C7-4E3ABD8F32FC}" sibTransId="{669E0224-F04E-4BCA-A60C-659EA01C77C3}"/>
    <dgm:cxn modelId="{8C6BE853-1FAF-4BB9-8A79-9ACA9D18FBE7}" type="presOf" srcId="{E823C97C-3F0B-461B-B780-1DFF139F6931}" destId="{19AA82CC-059F-4AA2-85A8-BD0D4EF8BA2C}" srcOrd="0" destOrd="5" presId="urn:microsoft.com/office/officeart/2005/8/layout/hProcess4"/>
    <dgm:cxn modelId="{BF428F75-F7DD-4A83-A62D-CF8589ED0B46}" type="presOf" srcId="{06E31E6A-1E89-47D2-A3F1-C699596E7987}" destId="{D7635FCA-6D8D-4C57-BC7B-A56E53A2009C}" srcOrd="1" destOrd="3" presId="urn:microsoft.com/office/officeart/2005/8/layout/hProcess4"/>
    <dgm:cxn modelId="{4FF7CA55-C1B2-414A-A038-6906200F857C}" srcId="{F0156172-1A27-43C4-8F62-E06998389591}" destId="{A450A180-DFE3-4872-88EC-ECDA691A0C21}" srcOrd="2" destOrd="0" parTransId="{0533F24C-6EB6-468C-9877-D895C806364C}" sibTransId="{B0394ED8-DA4F-4402-9C32-8FCD5F7EF6A7}"/>
    <dgm:cxn modelId="{CD49F055-B18E-4E05-820C-EF10318713EE}" type="presOf" srcId="{E823C97C-3F0B-461B-B780-1DFF139F6931}" destId="{D7635FCA-6D8D-4C57-BC7B-A56E53A2009C}" srcOrd="1" destOrd="5" presId="urn:microsoft.com/office/officeart/2005/8/layout/hProcess4"/>
    <dgm:cxn modelId="{22D69B78-32EE-405C-90D5-B61912200707}" type="presOf" srcId="{50674103-04A6-440A-ACB7-924CC881F60F}" destId="{AD62538F-DABB-4E4D-A989-50CA1B337173}" srcOrd="1" destOrd="1" presId="urn:microsoft.com/office/officeart/2005/8/layout/hProcess4"/>
    <dgm:cxn modelId="{26BDF158-E18C-4115-8EDA-9A9E3F79F2AB}" type="presOf" srcId="{837FFF64-34C0-495A-8F31-390E576AC967}" destId="{F42DB056-8472-4F80-9592-FC341EA03BCE}" srcOrd="0" destOrd="2" presId="urn:microsoft.com/office/officeart/2005/8/layout/hProcess4"/>
    <dgm:cxn modelId="{59DE2E7D-E736-4214-96A2-12035D5682FF}" type="presOf" srcId="{AB0BA046-E71B-451C-886B-D2D624B2121A}" destId="{D39AE775-1F46-413F-AF60-BD64B621BA02}" srcOrd="0" destOrd="3" presId="urn:microsoft.com/office/officeart/2005/8/layout/hProcess4"/>
    <dgm:cxn modelId="{CAB00D80-05B0-4077-B0F3-463B4AF0B8DF}" srcId="{F0156172-1A27-43C4-8F62-E06998389591}" destId="{50674103-04A6-440A-ACB7-924CC881F60F}" srcOrd="1" destOrd="0" parTransId="{8FFF61D1-0A52-4597-B909-DBC4F93033FF}" sibTransId="{4463C7CD-F89B-45AA-A8D9-547F860FC50D}"/>
    <dgm:cxn modelId="{12330992-4176-4504-8590-D6B2111EF9C7}" type="presOf" srcId="{A450A180-DFE3-4872-88EC-ECDA691A0C21}" destId="{D39AE775-1F46-413F-AF60-BD64B621BA02}" srcOrd="0" destOrd="2" presId="urn:microsoft.com/office/officeart/2005/8/layout/hProcess4"/>
    <dgm:cxn modelId="{3F330793-D02B-41B8-9C22-ADCE9CDE4946}" type="presOf" srcId="{669E0224-F04E-4BCA-A60C-659EA01C77C3}" destId="{16F7F28E-9539-4191-950C-5B6C4543915D}" srcOrd="0" destOrd="0" presId="urn:microsoft.com/office/officeart/2005/8/layout/hProcess4"/>
    <dgm:cxn modelId="{5F41919D-49B1-45E0-8BFB-DD3FDA35E4C1}" srcId="{F0156172-1A27-43C4-8F62-E06998389591}" destId="{AB0BA046-E71B-451C-886B-D2D624B2121A}" srcOrd="3" destOrd="0" parTransId="{F5A87973-B04C-4B33-8C1A-01D8DC65E4E9}" sibTransId="{845893A1-8E93-4242-BDC1-57DA2264CB54}"/>
    <dgm:cxn modelId="{838F8FA1-280D-4B48-B6FD-176BA27B5548}" type="presOf" srcId="{EFCD3C2D-C472-40FD-BCCC-9252A5DC4F4D}" destId="{AD62538F-DABB-4E4D-A989-50CA1B337173}" srcOrd="1" destOrd="0" presId="urn:microsoft.com/office/officeart/2005/8/layout/hProcess4"/>
    <dgm:cxn modelId="{8A3BD5A9-5D09-4126-B412-22B00CB97187}" srcId="{F0156172-1A27-43C4-8F62-E06998389591}" destId="{EFCD3C2D-C472-40FD-BCCC-9252A5DC4F4D}" srcOrd="0" destOrd="0" parTransId="{BC6DFEEB-429A-4568-8694-C53BEC346F0B}" sibTransId="{054EFDAB-11C1-46B0-906F-3E1CAC1AE24D}"/>
    <dgm:cxn modelId="{27EA60B0-5CB3-4482-97E1-2AC15B5393AA}" srcId="{DE7C05E8-D020-4162-ADE7-753C616F9904}" destId="{E652A04F-2BAE-4A16-A700-23AB81A9846A}" srcOrd="1" destOrd="0" parTransId="{B91702D7-7D49-4230-AE8F-11EC14D89173}" sibTransId="{90C684B5-A71B-4AF4-AFCF-7499BD37B036}"/>
    <dgm:cxn modelId="{7579B7B0-A71C-4EFA-B65B-9AE0A0404763}" type="presOf" srcId="{50674103-04A6-440A-ACB7-924CC881F60F}" destId="{D39AE775-1F46-413F-AF60-BD64B621BA02}" srcOrd="0" destOrd="1" presId="urn:microsoft.com/office/officeart/2005/8/layout/hProcess4"/>
    <dgm:cxn modelId="{55486AB7-CB8A-493C-8FAA-595333A269CD}" type="presOf" srcId="{06E31E6A-1E89-47D2-A3F1-C699596E7987}" destId="{19AA82CC-059F-4AA2-85A8-BD0D4EF8BA2C}" srcOrd="0" destOrd="3" presId="urn:microsoft.com/office/officeart/2005/8/layout/hProcess4"/>
    <dgm:cxn modelId="{36B999B9-A366-44F0-8A38-63676227D30D}" type="presOf" srcId="{27E99D9D-0046-47E4-912E-8FDAD81ED27D}" destId="{D7635FCA-6D8D-4C57-BC7B-A56E53A2009C}" srcOrd="1" destOrd="1" presId="urn:microsoft.com/office/officeart/2005/8/layout/hProcess4"/>
    <dgm:cxn modelId="{A6555EBC-54F0-4AF0-9450-8CDB43BEB03A}" type="presOf" srcId="{E652A04F-2BAE-4A16-A700-23AB81A9846A}" destId="{F42DB056-8472-4F80-9592-FC341EA03BCE}" srcOrd="0" destOrd="1" presId="urn:microsoft.com/office/officeart/2005/8/layout/hProcess4"/>
    <dgm:cxn modelId="{16FE37C1-5AEB-4D28-8937-2705D03AE4F0}" type="presOf" srcId="{A7EFB9F3-D578-4680-B7E3-46501229D7B0}" destId="{E3AAC690-0366-41E0-8621-75229D546230}" srcOrd="1" destOrd="4" presId="urn:microsoft.com/office/officeart/2005/8/layout/hProcess4"/>
    <dgm:cxn modelId="{281CECC9-E96A-4466-9225-48E7DD29E343}" type="presOf" srcId="{A450A180-DFE3-4872-88EC-ECDA691A0C21}" destId="{AD62538F-DABB-4E4D-A989-50CA1B337173}" srcOrd="1" destOrd="2" presId="urn:microsoft.com/office/officeart/2005/8/layout/hProcess4"/>
    <dgm:cxn modelId="{E124F7D0-7BF4-466A-A576-960E09DEC260}" type="presOf" srcId="{3ABEDF58-823E-4602-AC54-D3273BE8DEF1}" destId="{F42DB056-8472-4F80-9592-FC341EA03BCE}" srcOrd="0" destOrd="0" presId="urn:microsoft.com/office/officeart/2005/8/layout/hProcess4"/>
    <dgm:cxn modelId="{4F5540D5-40AD-4C7A-9665-BCF56E536841}" srcId="{008FFC04-B19C-45C6-A949-542B005E6097}" destId="{0C709568-9FE8-414A-9F36-89CED2327AD5}" srcOrd="2" destOrd="0" parTransId="{95AE89DC-6944-450F-A471-B2B168113217}" sibTransId="{38462A94-9475-4671-BF2F-A5A3CB77E339}"/>
    <dgm:cxn modelId="{80AC18E2-A2F7-4EC8-9948-45910EFAF7F6}" srcId="{DE7C05E8-D020-4162-ADE7-753C616F9904}" destId="{837FFF64-34C0-495A-8F31-390E576AC967}" srcOrd="2" destOrd="0" parTransId="{6734B312-B424-4E9F-B1CD-FC9F4B0053B3}" sibTransId="{57B6132E-8FA2-4F71-AB41-6772D010369F}"/>
    <dgm:cxn modelId="{A2244AE2-5BFF-46FF-AE41-1F98A2ECE5CE}" type="presOf" srcId="{51E2C0FB-341D-40F6-90CB-6AB732FC1C56}" destId="{19AA82CC-059F-4AA2-85A8-BD0D4EF8BA2C}" srcOrd="0" destOrd="0" presId="urn:microsoft.com/office/officeart/2005/8/layout/hProcess4"/>
    <dgm:cxn modelId="{B5A0D8E4-98A8-46C0-9779-055C3975022A}" type="presOf" srcId="{EFCD3C2D-C472-40FD-BCCC-9252A5DC4F4D}" destId="{D39AE775-1F46-413F-AF60-BD64B621BA02}" srcOrd="0" destOrd="0" presId="urn:microsoft.com/office/officeart/2005/8/layout/hProcess4"/>
    <dgm:cxn modelId="{2AF30FEA-0585-4637-8A1E-21193044C5C4}" type="presOf" srcId="{4FF52A7E-8EA0-4836-BDD2-8DEC7CDCE72F}" destId="{E3AAC690-0366-41E0-8621-75229D546230}" srcOrd="1" destOrd="3" presId="urn:microsoft.com/office/officeart/2005/8/layout/hProcess4"/>
    <dgm:cxn modelId="{BF2F47EB-AEDD-43E7-B7E3-4B32605E585D}" srcId="{0C709568-9FE8-414A-9F36-89CED2327AD5}" destId="{27E99D9D-0046-47E4-912E-8FDAD81ED27D}" srcOrd="1" destOrd="0" parTransId="{C6EA51C4-C934-46A9-88AC-483F8D7F3779}" sibTransId="{5DEED53F-121F-47D9-9EA4-F08C085683DC}"/>
    <dgm:cxn modelId="{6D3D90EB-CF11-4627-9418-1EEDEB7A07CE}" srcId="{0C709568-9FE8-414A-9F36-89CED2327AD5}" destId="{51E2C0FB-341D-40F6-90CB-6AB732FC1C56}" srcOrd="0" destOrd="0" parTransId="{05393440-8D20-4A89-AB66-AEC04E340AC7}" sibTransId="{91AF85A4-F3A3-4489-8A83-BA822539D036}"/>
    <dgm:cxn modelId="{1295D1EF-362B-4FA0-B9F0-E27998E122F9}" srcId="{DE7C05E8-D020-4162-ADE7-753C616F9904}" destId="{3ABEDF58-823E-4602-AC54-D3273BE8DEF1}" srcOrd="0" destOrd="0" parTransId="{D0C65E16-17D2-4274-B270-C80037F87233}" sibTransId="{02CDBBE8-4374-47A8-BF82-DB0E25007DC7}"/>
    <dgm:cxn modelId="{6EEB68F0-834C-48BF-8A05-EFB87793BFCD}" type="presOf" srcId="{3ABEDF58-823E-4602-AC54-D3273BE8DEF1}" destId="{E3AAC690-0366-41E0-8621-75229D546230}" srcOrd="1" destOrd="0" presId="urn:microsoft.com/office/officeart/2005/8/layout/hProcess4"/>
    <dgm:cxn modelId="{240653F8-925B-4BF0-90A4-2B2A81227EA0}" type="presOf" srcId="{008FFC04-B19C-45C6-A949-542B005E6097}" destId="{6DA2AE7E-97EF-4801-A018-2A914B0808A6}" srcOrd="0" destOrd="0" presId="urn:microsoft.com/office/officeart/2005/8/layout/hProcess4"/>
    <dgm:cxn modelId="{AEFD73FC-5228-4468-81B2-1FE9F5F79877}" srcId="{837FFF64-34C0-495A-8F31-390E576AC967}" destId="{4FF52A7E-8EA0-4836-BDD2-8DEC7CDCE72F}" srcOrd="0" destOrd="0" parTransId="{C249BB8E-7801-4E49-9B60-2DC76181B30F}" sibTransId="{D8153603-3147-4C24-BCD5-A1AC1F987B6D}"/>
    <dgm:cxn modelId="{83CAB273-A780-49A2-93E4-67C844A9BA4A}" type="presParOf" srcId="{6DA2AE7E-97EF-4801-A018-2A914B0808A6}" destId="{3D95612E-EABF-462C-BF5B-2AAFB17A9CBE}" srcOrd="0" destOrd="0" presId="urn:microsoft.com/office/officeart/2005/8/layout/hProcess4"/>
    <dgm:cxn modelId="{580B21F4-F05F-49F9-AFEA-06E97442A3D5}" type="presParOf" srcId="{6DA2AE7E-97EF-4801-A018-2A914B0808A6}" destId="{1BF3D1A0-80DC-48EC-B9DA-655EDD3C00E9}" srcOrd="1" destOrd="0" presId="urn:microsoft.com/office/officeart/2005/8/layout/hProcess4"/>
    <dgm:cxn modelId="{BCA5AF2A-E697-4320-A70C-8F924B07051D}" type="presParOf" srcId="{6DA2AE7E-97EF-4801-A018-2A914B0808A6}" destId="{FF0D038C-4C2C-43FA-8D88-9394332C2ABF}" srcOrd="2" destOrd="0" presId="urn:microsoft.com/office/officeart/2005/8/layout/hProcess4"/>
    <dgm:cxn modelId="{F10E1B78-DE0C-42F8-8C25-40612E98C1FE}" type="presParOf" srcId="{FF0D038C-4C2C-43FA-8D88-9394332C2ABF}" destId="{8ADA7F95-0F29-4049-96CB-811E6106C8B5}" srcOrd="0" destOrd="0" presId="urn:microsoft.com/office/officeart/2005/8/layout/hProcess4"/>
    <dgm:cxn modelId="{EFF25437-83F7-4A24-B146-676C09B70156}" type="presParOf" srcId="{8ADA7F95-0F29-4049-96CB-811E6106C8B5}" destId="{40DCADC6-91F3-4C31-AD40-9EBBB6415880}" srcOrd="0" destOrd="0" presId="urn:microsoft.com/office/officeart/2005/8/layout/hProcess4"/>
    <dgm:cxn modelId="{790BFC0A-D9A5-48D2-AFFC-B0942AA2049D}" type="presParOf" srcId="{8ADA7F95-0F29-4049-96CB-811E6106C8B5}" destId="{F42DB056-8472-4F80-9592-FC341EA03BCE}" srcOrd="1" destOrd="0" presId="urn:microsoft.com/office/officeart/2005/8/layout/hProcess4"/>
    <dgm:cxn modelId="{086DF58B-3F07-4819-B44A-1D029E789623}" type="presParOf" srcId="{8ADA7F95-0F29-4049-96CB-811E6106C8B5}" destId="{E3AAC690-0366-41E0-8621-75229D546230}" srcOrd="2" destOrd="0" presId="urn:microsoft.com/office/officeart/2005/8/layout/hProcess4"/>
    <dgm:cxn modelId="{BA7A58AD-6445-430B-BD31-80A4CB9AD25C}" type="presParOf" srcId="{8ADA7F95-0F29-4049-96CB-811E6106C8B5}" destId="{94874945-CE13-48B3-8E0A-CB77BFF81D36}" srcOrd="3" destOrd="0" presId="urn:microsoft.com/office/officeart/2005/8/layout/hProcess4"/>
    <dgm:cxn modelId="{FD428C28-EC68-4EE4-972D-02BC2A7E7F88}" type="presParOf" srcId="{8ADA7F95-0F29-4049-96CB-811E6106C8B5}" destId="{40F376E1-6D55-47A2-A0CC-D34E10FCCC7F}" srcOrd="4" destOrd="0" presId="urn:microsoft.com/office/officeart/2005/8/layout/hProcess4"/>
    <dgm:cxn modelId="{9BF7A308-9C5D-4889-85E4-57BE3DF7C3BF}" type="presParOf" srcId="{FF0D038C-4C2C-43FA-8D88-9394332C2ABF}" destId="{317C9325-8CA1-4EDB-B23E-895887C35ED9}" srcOrd="1" destOrd="0" presId="urn:microsoft.com/office/officeart/2005/8/layout/hProcess4"/>
    <dgm:cxn modelId="{9D2558BE-428B-40BA-BCFA-58B0EF23BFC4}" type="presParOf" srcId="{FF0D038C-4C2C-43FA-8D88-9394332C2ABF}" destId="{BC882F29-A608-4708-8892-D58273B641D0}" srcOrd="2" destOrd="0" presId="urn:microsoft.com/office/officeart/2005/8/layout/hProcess4"/>
    <dgm:cxn modelId="{FBB9DF40-94D9-457E-B149-68941E1A7AC4}" type="presParOf" srcId="{BC882F29-A608-4708-8892-D58273B641D0}" destId="{412B4E04-55A2-43F0-B4DC-D378353DA3BF}" srcOrd="0" destOrd="0" presId="urn:microsoft.com/office/officeart/2005/8/layout/hProcess4"/>
    <dgm:cxn modelId="{6CEB2D5F-0DF4-4387-AB8D-08BA5212B659}" type="presParOf" srcId="{BC882F29-A608-4708-8892-D58273B641D0}" destId="{D39AE775-1F46-413F-AF60-BD64B621BA02}" srcOrd="1" destOrd="0" presId="urn:microsoft.com/office/officeart/2005/8/layout/hProcess4"/>
    <dgm:cxn modelId="{AB6D8CBF-1AF9-449E-8BA2-747684BA8D95}" type="presParOf" srcId="{BC882F29-A608-4708-8892-D58273B641D0}" destId="{AD62538F-DABB-4E4D-A989-50CA1B337173}" srcOrd="2" destOrd="0" presId="urn:microsoft.com/office/officeart/2005/8/layout/hProcess4"/>
    <dgm:cxn modelId="{35C268F0-832C-49B1-B41F-E33EDBD8B518}" type="presParOf" srcId="{BC882F29-A608-4708-8892-D58273B641D0}" destId="{82C17C2D-1096-42C2-BDF5-5F5591ADCA69}" srcOrd="3" destOrd="0" presId="urn:microsoft.com/office/officeart/2005/8/layout/hProcess4"/>
    <dgm:cxn modelId="{D0E85446-4E57-41B6-9938-14FDA4616F30}" type="presParOf" srcId="{BC882F29-A608-4708-8892-D58273B641D0}" destId="{1B083107-62C6-48EE-8F49-4DA7D75BBCAB}" srcOrd="4" destOrd="0" presId="urn:microsoft.com/office/officeart/2005/8/layout/hProcess4"/>
    <dgm:cxn modelId="{7C7FC5B0-9DD5-4042-94C3-82A58A4E3982}" type="presParOf" srcId="{FF0D038C-4C2C-43FA-8D88-9394332C2ABF}" destId="{16F7F28E-9539-4191-950C-5B6C4543915D}" srcOrd="3" destOrd="0" presId="urn:microsoft.com/office/officeart/2005/8/layout/hProcess4"/>
    <dgm:cxn modelId="{09B0818D-F51E-4BF5-A8AF-A19D24FAF67B}" type="presParOf" srcId="{FF0D038C-4C2C-43FA-8D88-9394332C2ABF}" destId="{F04253A3-6C6E-4A16-B640-B134FD1FED4C}" srcOrd="4" destOrd="0" presId="urn:microsoft.com/office/officeart/2005/8/layout/hProcess4"/>
    <dgm:cxn modelId="{FF9E4EDC-8074-441E-B0A6-E5AF0CB99BC3}" type="presParOf" srcId="{F04253A3-6C6E-4A16-B640-B134FD1FED4C}" destId="{5726AD1E-DC87-4AF1-8CD8-9B093DEABB4D}" srcOrd="0" destOrd="0" presId="urn:microsoft.com/office/officeart/2005/8/layout/hProcess4"/>
    <dgm:cxn modelId="{BD5802F0-7720-4941-853B-1A467A665A1A}" type="presParOf" srcId="{F04253A3-6C6E-4A16-B640-B134FD1FED4C}" destId="{19AA82CC-059F-4AA2-85A8-BD0D4EF8BA2C}" srcOrd="1" destOrd="0" presId="urn:microsoft.com/office/officeart/2005/8/layout/hProcess4"/>
    <dgm:cxn modelId="{D23CE3EA-EC72-4218-A8CE-D3B76B9E3EED}" type="presParOf" srcId="{F04253A3-6C6E-4A16-B640-B134FD1FED4C}" destId="{D7635FCA-6D8D-4C57-BC7B-A56E53A2009C}" srcOrd="2" destOrd="0" presId="urn:microsoft.com/office/officeart/2005/8/layout/hProcess4"/>
    <dgm:cxn modelId="{55C9A015-2A96-4005-99C7-2D51CD84FA3D}" type="presParOf" srcId="{F04253A3-6C6E-4A16-B640-B134FD1FED4C}" destId="{3605607A-3EE8-49D8-842C-70CA483023B5}" srcOrd="3" destOrd="0" presId="urn:microsoft.com/office/officeart/2005/8/layout/hProcess4"/>
    <dgm:cxn modelId="{09B23F8D-96AB-42AD-BC3D-D36171358246}" type="presParOf" srcId="{F04253A3-6C6E-4A16-B640-B134FD1FED4C}" destId="{49D50D57-F88C-4B54-958E-1BD49C6CF97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8FFC04-B19C-45C6-A949-542B005E609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DE7C05E8-D020-4162-ADE7-753C616F9904}">
      <dgm:prSet phldrT="[Text]"/>
      <dgm:spPr/>
      <dgm:t>
        <a:bodyPr/>
        <a:lstStyle/>
        <a:p>
          <a:r>
            <a:rPr lang="en-US" dirty="0"/>
            <a:t>Problem Statement</a:t>
          </a:r>
        </a:p>
      </dgm:t>
    </dgm:pt>
    <dgm:pt modelId="{583202B6-0686-4DD2-A4BF-A5E453928BD0}" type="parTrans" cxnId="{B02EFC4D-00B8-4544-8BD9-70AC6AC4E5AF}">
      <dgm:prSet/>
      <dgm:spPr/>
      <dgm:t>
        <a:bodyPr/>
        <a:lstStyle/>
        <a:p>
          <a:endParaRPr lang="en-US"/>
        </a:p>
      </dgm:t>
    </dgm:pt>
    <dgm:pt modelId="{C5A13B9E-92EF-4517-8BF1-CF7C63863972}" type="sibTrans" cxnId="{B02EFC4D-00B8-4544-8BD9-70AC6AC4E5AF}">
      <dgm:prSet/>
      <dgm:spPr>
        <a:ln w="76200"/>
      </dgm:spPr>
      <dgm:t>
        <a:bodyPr/>
        <a:lstStyle/>
        <a:p>
          <a:endParaRPr lang="en-US"/>
        </a:p>
      </dgm:t>
    </dgm:pt>
    <dgm:pt modelId="{F0156172-1A27-43C4-8F62-E06998389591}">
      <dgm:prSet phldrT="[Text]"/>
      <dgm:spPr/>
      <dgm:t>
        <a:bodyPr/>
        <a:lstStyle/>
        <a:p>
          <a:r>
            <a:rPr lang="en-US" dirty="0"/>
            <a:t>Data Development</a:t>
          </a:r>
        </a:p>
      </dgm:t>
    </dgm:pt>
    <dgm:pt modelId="{EFFE0F2D-1861-486D-B7C7-4E3ABD8F32FC}" type="parTrans" cxnId="{E7C32571-CFE9-45BA-A01E-DA92292B51F0}">
      <dgm:prSet/>
      <dgm:spPr/>
      <dgm:t>
        <a:bodyPr/>
        <a:lstStyle/>
        <a:p>
          <a:endParaRPr lang="en-US"/>
        </a:p>
      </dgm:t>
    </dgm:pt>
    <dgm:pt modelId="{669E0224-F04E-4BCA-A60C-659EA01C77C3}" type="sibTrans" cxnId="{E7C32571-CFE9-45BA-A01E-DA92292B51F0}">
      <dgm:prSet/>
      <dgm:spPr/>
      <dgm:t>
        <a:bodyPr/>
        <a:lstStyle/>
        <a:p>
          <a:endParaRPr lang="en-US"/>
        </a:p>
      </dgm:t>
    </dgm:pt>
    <dgm:pt modelId="{0C709568-9FE8-414A-9F36-89CED2327AD5}">
      <dgm:prSet phldrT="[Text]"/>
      <dgm:spPr/>
      <dgm:t>
        <a:bodyPr/>
        <a:lstStyle/>
        <a:p>
          <a:r>
            <a:rPr lang="en-US" dirty="0"/>
            <a:t>Analysis &amp; Output</a:t>
          </a:r>
        </a:p>
      </dgm:t>
    </dgm:pt>
    <dgm:pt modelId="{95AE89DC-6944-450F-A471-B2B168113217}" type="parTrans" cxnId="{4F5540D5-40AD-4C7A-9665-BCF56E536841}">
      <dgm:prSet/>
      <dgm:spPr/>
      <dgm:t>
        <a:bodyPr/>
        <a:lstStyle/>
        <a:p>
          <a:endParaRPr lang="en-US"/>
        </a:p>
      </dgm:t>
    </dgm:pt>
    <dgm:pt modelId="{38462A94-9475-4671-BF2F-A5A3CB77E339}" type="sibTrans" cxnId="{4F5540D5-40AD-4C7A-9665-BCF56E536841}">
      <dgm:prSet/>
      <dgm:spPr/>
      <dgm:t>
        <a:bodyPr/>
        <a:lstStyle/>
        <a:p>
          <a:endParaRPr lang="en-US"/>
        </a:p>
      </dgm:t>
    </dgm:pt>
    <dgm:pt modelId="{51E2C0FB-341D-40F6-90CB-6AB732FC1C56}">
      <dgm:prSet phldrT="[Text]" custT="1"/>
      <dgm:spPr/>
      <dgm:t>
        <a:bodyPr/>
        <a:lstStyle/>
        <a:p>
          <a:r>
            <a:rPr lang="en-US" sz="1800" dirty="0"/>
            <a:t>Exploratory Analysis</a:t>
          </a:r>
        </a:p>
      </dgm:t>
    </dgm:pt>
    <dgm:pt modelId="{05393440-8D20-4A89-AB66-AEC04E340AC7}" type="parTrans" cxnId="{6D3D90EB-CF11-4627-9418-1EEDEB7A07CE}">
      <dgm:prSet/>
      <dgm:spPr/>
      <dgm:t>
        <a:bodyPr/>
        <a:lstStyle/>
        <a:p>
          <a:endParaRPr lang="en-US"/>
        </a:p>
      </dgm:t>
    </dgm:pt>
    <dgm:pt modelId="{91AF85A4-F3A3-4489-8A83-BA822539D036}" type="sibTrans" cxnId="{6D3D90EB-CF11-4627-9418-1EEDEB7A07CE}">
      <dgm:prSet/>
      <dgm:spPr/>
      <dgm:t>
        <a:bodyPr/>
        <a:lstStyle/>
        <a:p>
          <a:endParaRPr lang="en-US"/>
        </a:p>
      </dgm:t>
    </dgm:pt>
    <dgm:pt modelId="{E652A04F-2BAE-4A16-A700-23AB81A9846A}">
      <dgm:prSet phldrT="[Text]"/>
      <dgm:spPr/>
      <dgm:t>
        <a:bodyPr/>
        <a:lstStyle/>
        <a:p>
          <a:r>
            <a:rPr lang="en-US" dirty="0"/>
            <a:t>Focused Issue: Abandoned Housing</a:t>
          </a:r>
        </a:p>
      </dgm:t>
    </dgm:pt>
    <dgm:pt modelId="{B91702D7-7D49-4230-AE8F-11EC14D89173}" type="parTrans" cxnId="{27EA60B0-5CB3-4482-97E1-2AC15B5393AA}">
      <dgm:prSet/>
      <dgm:spPr/>
      <dgm:t>
        <a:bodyPr/>
        <a:lstStyle/>
        <a:p>
          <a:endParaRPr lang="en-US"/>
        </a:p>
      </dgm:t>
    </dgm:pt>
    <dgm:pt modelId="{90C684B5-A71B-4AF4-AFCF-7499BD37B036}" type="sibTrans" cxnId="{27EA60B0-5CB3-4482-97E1-2AC15B5393AA}">
      <dgm:prSet/>
      <dgm:spPr/>
      <dgm:t>
        <a:bodyPr/>
        <a:lstStyle/>
        <a:p>
          <a:endParaRPr lang="en-US"/>
        </a:p>
      </dgm:t>
    </dgm:pt>
    <dgm:pt modelId="{3ABEDF58-823E-4602-AC54-D3273BE8DEF1}">
      <dgm:prSet phldrT="[Text]"/>
      <dgm:spPr/>
      <dgm:t>
        <a:bodyPr/>
        <a:lstStyle/>
        <a:p>
          <a:r>
            <a:rPr lang="en-US" dirty="0"/>
            <a:t>Major Issue: Urban Blight</a:t>
          </a:r>
        </a:p>
      </dgm:t>
    </dgm:pt>
    <dgm:pt modelId="{D0C65E16-17D2-4274-B270-C80037F87233}" type="parTrans" cxnId="{1295D1EF-362B-4FA0-B9F0-E27998E122F9}">
      <dgm:prSet/>
      <dgm:spPr/>
      <dgm:t>
        <a:bodyPr/>
        <a:lstStyle/>
        <a:p>
          <a:endParaRPr lang="en-US"/>
        </a:p>
      </dgm:t>
    </dgm:pt>
    <dgm:pt modelId="{02CDBBE8-4374-47A8-BF82-DB0E25007DC7}" type="sibTrans" cxnId="{1295D1EF-362B-4FA0-B9F0-E27998E122F9}">
      <dgm:prSet/>
      <dgm:spPr/>
      <dgm:t>
        <a:bodyPr/>
        <a:lstStyle/>
        <a:p>
          <a:endParaRPr lang="en-US"/>
        </a:p>
      </dgm:t>
    </dgm:pt>
    <dgm:pt modelId="{837FFF64-34C0-495A-8F31-390E576AC967}">
      <dgm:prSet phldrT="[Text]"/>
      <dgm:spPr/>
      <dgm:t>
        <a:bodyPr/>
        <a:lstStyle/>
        <a:p>
          <a:r>
            <a:rPr lang="en-US" dirty="0"/>
            <a:t>Case Study: Land Bank of Kansas City</a:t>
          </a:r>
        </a:p>
      </dgm:t>
    </dgm:pt>
    <dgm:pt modelId="{6734B312-B424-4E9F-B1CD-FC9F4B0053B3}" type="parTrans" cxnId="{80AC18E2-A2F7-4EC8-9948-45910EFAF7F6}">
      <dgm:prSet/>
      <dgm:spPr/>
      <dgm:t>
        <a:bodyPr/>
        <a:lstStyle/>
        <a:p>
          <a:endParaRPr lang="en-US"/>
        </a:p>
      </dgm:t>
    </dgm:pt>
    <dgm:pt modelId="{57B6132E-8FA2-4F71-AB41-6772D010369F}" type="sibTrans" cxnId="{80AC18E2-A2F7-4EC8-9948-45910EFAF7F6}">
      <dgm:prSet/>
      <dgm:spPr/>
      <dgm:t>
        <a:bodyPr/>
        <a:lstStyle/>
        <a:p>
          <a:endParaRPr lang="en-US"/>
        </a:p>
      </dgm:t>
    </dgm:pt>
    <dgm:pt modelId="{27E99D9D-0046-47E4-912E-8FDAD81ED27D}">
      <dgm:prSet phldrT="[Text]" custT="1"/>
      <dgm:spPr/>
      <dgm:t>
        <a:bodyPr/>
        <a:lstStyle/>
        <a:p>
          <a:r>
            <a:rPr lang="en-US" sz="1800" dirty="0"/>
            <a:t>User Identification: Personas</a:t>
          </a:r>
        </a:p>
      </dgm:t>
    </dgm:pt>
    <dgm:pt modelId="{C6EA51C4-C934-46A9-88AC-483F8D7F3779}" type="parTrans" cxnId="{BF2F47EB-AEDD-43E7-B7E3-4B32605E585D}">
      <dgm:prSet/>
      <dgm:spPr/>
      <dgm:t>
        <a:bodyPr/>
        <a:lstStyle/>
        <a:p>
          <a:endParaRPr lang="en-US"/>
        </a:p>
      </dgm:t>
    </dgm:pt>
    <dgm:pt modelId="{5DEED53F-121F-47D9-9EA4-F08C085683DC}" type="sibTrans" cxnId="{BF2F47EB-AEDD-43E7-B7E3-4B32605E585D}">
      <dgm:prSet/>
      <dgm:spPr/>
      <dgm:t>
        <a:bodyPr/>
        <a:lstStyle/>
        <a:p>
          <a:endParaRPr lang="en-US"/>
        </a:p>
      </dgm:t>
    </dgm:pt>
    <dgm:pt modelId="{B7FF288D-A3F6-4470-A9D9-5F675C1B9CBC}">
      <dgm:prSet phldrT="[Text]" custT="1"/>
      <dgm:spPr/>
      <dgm:t>
        <a:bodyPr/>
        <a:lstStyle/>
        <a:p>
          <a:r>
            <a:rPr lang="en-US" sz="1800" dirty="0"/>
            <a:t>Mock-up</a:t>
          </a:r>
        </a:p>
      </dgm:t>
    </dgm:pt>
    <dgm:pt modelId="{9EC2167C-F84E-46DE-96E9-586AA26322D0}" type="parTrans" cxnId="{FBFFB54E-E8FE-4115-8402-51DB0FBC3405}">
      <dgm:prSet/>
      <dgm:spPr/>
      <dgm:t>
        <a:bodyPr/>
        <a:lstStyle/>
        <a:p>
          <a:endParaRPr lang="en-US"/>
        </a:p>
      </dgm:t>
    </dgm:pt>
    <dgm:pt modelId="{2AFE8069-690B-495A-8B8F-951BA1C184F9}" type="sibTrans" cxnId="{FBFFB54E-E8FE-4115-8402-51DB0FBC3405}">
      <dgm:prSet/>
      <dgm:spPr/>
      <dgm:t>
        <a:bodyPr/>
        <a:lstStyle/>
        <a:p>
          <a:endParaRPr lang="en-US"/>
        </a:p>
      </dgm:t>
    </dgm:pt>
    <dgm:pt modelId="{06E31E6A-1E89-47D2-A3F1-C699596E7987}">
      <dgm:prSet phldrT="[Text]" custT="1"/>
      <dgm:spPr/>
      <dgm:t>
        <a:bodyPr/>
        <a:lstStyle/>
        <a:p>
          <a:r>
            <a:rPr lang="en-US" sz="1800" dirty="0"/>
            <a:t>User Experience Testing</a:t>
          </a:r>
        </a:p>
      </dgm:t>
    </dgm:pt>
    <dgm:pt modelId="{4B6D3C82-07E2-48ED-8A54-0DCEA25137D4}" type="parTrans" cxnId="{EDBB2E49-3F51-4888-974E-F670D28E6DB0}">
      <dgm:prSet/>
      <dgm:spPr/>
      <dgm:t>
        <a:bodyPr/>
        <a:lstStyle/>
        <a:p>
          <a:endParaRPr lang="en-US"/>
        </a:p>
      </dgm:t>
    </dgm:pt>
    <dgm:pt modelId="{F7BB4900-A78A-4AF4-86BA-1DBF047B7E19}" type="sibTrans" cxnId="{EDBB2E49-3F51-4888-974E-F670D28E6DB0}">
      <dgm:prSet/>
      <dgm:spPr/>
      <dgm:t>
        <a:bodyPr/>
        <a:lstStyle/>
        <a:p>
          <a:endParaRPr lang="en-US"/>
        </a:p>
      </dgm:t>
    </dgm:pt>
    <dgm:pt modelId="{E823C97C-3F0B-461B-B780-1DFF139F6931}">
      <dgm:prSet phldrT="[Text]" custT="1"/>
      <dgm:spPr/>
      <dgm:t>
        <a:bodyPr/>
        <a:lstStyle/>
        <a:p>
          <a:r>
            <a:rPr lang="en-US" sz="1800" dirty="0"/>
            <a:t>Website Launch</a:t>
          </a:r>
        </a:p>
      </dgm:t>
    </dgm:pt>
    <dgm:pt modelId="{85644EB5-2562-49A3-A05F-D426B08DE759}" type="parTrans" cxnId="{DEFE0018-BE0F-4288-B6EF-6FA9B34E8E13}">
      <dgm:prSet/>
      <dgm:spPr/>
      <dgm:t>
        <a:bodyPr/>
        <a:lstStyle/>
        <a:p>
          <a:endParaRPr lang="en-US"/>
        </a:p>
      </dgm:t>
    </dgm:pt>
    <dgm:pt modelId="{138FA439-2182-4703-8444-58C008D90E3A}" type="sibTrans" cxnId="{DEFE0018-BE0F-4288-B6EF-6FA9B34E8E13}">
      <dgm:prSet/>
      <dgm:spPr/>
      <dgm:t>
        <a:bodyPr/>
        <a:lstStyle/>
        <a:p>
          <a:endParaRPr lang="en-US"/>
        </a:p>
      </dgm:t>
    </dgm:pt>
    <dgm:pt modelId="{446899EC-672A-43A1-B452-0845E81BE2BE}">
      <dgm:prSet phldrT="[Text]"/>
      <dgm:spPr/>
      <dgm:t>
        <a:bodyPr/>
        <a:lstStyle/>
        <a:p>
          <a:r>
            <a:rPr lang="en-US" dirty="0"/>
            <a:t>Improve Housing Access, Equity</a:t>
          </a:r>
        </a:p>
      </dgm:t>
    </dgm:pt>
    <dgm:pt modelId="{E64E43BA-8C2D-41D3-A4D2-8C1965DC734F}" type="parTrans" cxnId="{51057CEE-82CF-497B-B272-F5DCC7EAFC3E}">
      <dgm:prSet/>
      <dgm:spPr/>
      <dgm:t>
        <a:bodyPr/>
        <a:lstStyle/>
        <a:p>
          <a:endParaRPr lang="en-US"/>
        </a:p>
      </dgm:t>
    </dgm:pt>
    <dgm:pt modelId="{1AF8C7B5-35D5-432D-A2AB-5628321B9326}" type="sibTrans" cxnId="{51057CEE-82CF-497B-B272-F5DCC7EAFC3E}">
      <dgm:prSet/>
      <dgm:spPr/>
      <dgm:t>
        <a:bodyPr/>
        <a:lstStyle/>
        <a:p>
          <a:endParaRPr lang="en-US"/>
        </a:p>
      </dgm:t>
    </dgm:pt>
    <dgm:pt modelId="{DB190168-30F9-48DF-9455-92EE51D1C4BE}">
      <dgm:prSet phldrT="[Text]"/>
      <dgm:spPr/>
      <dgm:t>
        <a:bodyPr/>
        <a:lstStyle/>
        <a:p>
          <a:r>
            <a:rPr lang="en-US" dirty="0"/>
            <a:t>Stabilize/Revitalize Neighborhoods</a:t>
          </a:r>
        </a:p>
      </dgm:t>
    </dgm:pt>
    <dgm:pt modelId="{5A5780EF-AF8C-4525-867D-D9210DDC7770}" type="parTrans" cxnId="{524FFF12-6A64-42B6-950C-E569F8E3D849}">
      <dgm:prSet/>
      <dgm:spPr/>
      <dgm:t>
        <a:bodyPr/>
        <a:lstStyle/>
        <a:p>
          <a:endParaRPr lang="en-US"/>
        </a:p>
      </dgm:t>
    </dgm:pt>
    <dgm:pt modelId="{66E54DEF-DAC0-48FE-A65C-A58CC4DFD221}" type="sibTrans" cxnId="{524FFF12-6A64-42B6-950C-E569F8E3D849}">
      <dgm:prSet/>
      <dgm:spPr/>
      <dgm:t>
        <a:bodyPr/>
        <a:lstStyle/>
        <a:p>
          <a:endParaRPr lang="en-US"/>
        </a:p>
      </dgm:t>
    </dgm:pt>
    <dgm:pt modelId="{8C774858-762E-45BF-AFD3-B54E67B351C7}">
      <dgm:prSet phldrT="[Text]" custT="1"/>
      <dgm:spPr/>
      <dgm:t>
        <a:bodyPr/>
        <a:lstStyle/>
        <a:p>
          <a:r>
            <a:rPr lang="en-US" sz="1800" dirty="0"/>
            <a:t>Maintenance</a:t>
          </a:r>
        </a:p>
      </dgm:t>
    </dgm:pt>
    <dgm:pt modelId="{0DE363CE-4B61-4CEB-97CE-2CCC511981EB}" type="parTrans" cxnId="{516284E2-47DA-4C9F-BF76-4200E48C0944}">
      <dgm:prSet/>
      <dgm:spPr/>
      <dgm:t>
        <a:bodyPr/>
        <a:lstStyle/>
        <a:p>
          <a:endParaRPr lang="en-US"/>
        </a:p>
      </dgm:t>
    </dgm:pt>
    <dgm:pt modelId="{5F3D5FE7-6BE9-41E2-8C11-C8797ACF5585}" type="sibTrans" cxnId="{516284E2-47DA-4C9F-BF76-4200E48C0944}">
      <dgm:prSet/>
      <dgm:spPr/>
      <dgm:t>
        <a:bodyPr/>
        <a:lstStyle/>
        <a:p>
          <a:endParaRPr lang="en-US"/>
        </a:p>
      </dgm:t>
    </dgm:pt>
    <dgm:pt modelId="{E26DBCE8-3E61-42FC-B117-9A770E922403}">
      <dgm:prSet phldrT="[Text]" custT="1"/>
      <dgm:spPr/>
      <dgm:t>
        <a:bodyPr/>
        <a:lstStyle/>
        <a:p>
          <a:r>
            <a:rPr lang="en-US" sz="1800" dirty="0"/>
            <a:t>Enhancement</a:t>
          </a:r>
        </a:p>
      </dgm:t>
    </dgm:pt>
    <dgm:pt modelId="{021FAB8E-5071-4390-B50F-54777B4DF0A5}" type="parTrans" cxnId="{BFEC4E0E-94F8-4E04-BFDE-F73C80DD35B9}">
      <dgm:prSet/>
      <dgm:spPr/>
      <dgm:t>
        <a:bodyPr/>
        <a:lstStyle/>
        <a:p>
          <a:endParaRPr lang="en-US"/>
        </a:p>
      </dgm:t>
    </dgm:pt>
    <dgm:pt modelId="{1C96FEE8-4DDD-41AE-8DB7-4A1580DCAB43}" type="sibTrans" cxnId="{BFEC4E0E-94F8-4E04-BFDE-F73C80DD35B9}">
      <dgm:prSet/>
      <dgm:spPr/>
      <dgm:t>
        <a:bodyPr/>
        <a:lstStyle/>
        <a:p>
          <a:endParaRPr lang="en-US"/>
        </a:p>
      </dgm:t>
    </dgm:pt>
    <dgm:pt modelId="{4C75DEFB-D522-4C51-BE86-5A891C4E0592}">
      <dgm:prSet phldrT="[Text]" custT="1"/>
      <dgm:spPr/>
      <dgm:t>
        <a:bodyPr/>
        <a:lstStyle/>
        <a:p>
          <a:r>
            <a:rPr lang="en-US" sz="1800" dirty="0"/>
            <a:t>Extension: Scalability</a:t>
          </a:r>
        </a:p>
      </dgm:t>
    </dgm:pt>
    <dgm:pt modelId="{92FCA06A-A43A-4DC3-9B53-B09272C77636}" type="parTrans" cxnId="{5BA48D76-40CD-4B06-975D-1583167D2CF3}">
      <dgm:prSet/>
      <dgm:spPr/>
      <dgm:t>
        <a:bodyPr/>
        <a:lstStyle/>
        <a:p>
          <a:endParaRPr lang="en-US"/>
        </a:p>
      </dgm:t>
    </dgm:pt>
    <dgm:pt modelId="{140E3355-5D3E-4C2B-986B-7015F074BF01}" type="sibTrans" cxnId="{5BA48D76-40CD-4B06-975D-1583167D2CF3}">
      <dgm:prSet/>
      <dgm:spPr/>
      <dgm:t>
        <a:bodyPr/>
        <a:lstStyle/>
        <a:p>
          <a:endParaRPr lang="en-US"/>
        </a:p>
      </dgm:t>
    </dgm:pt>
    <dgm:pt modelId="{AB0BA046-E71B-451C-886B-D2D624B2121A}">
      <dgm:prSet phldrT="[Text]"/>
      <dgm:spPr/>
      <dgm:t>
        <a:bodyPr/>
        <a:lstStyle/>
        <a:p>
          <a:r>
            <a:rPr lang="en-US" dirty="0"/>
            <a:t>Data Aggregation</a:t>
          </a:r>
        </a:p>
      </dgm:t>
    </dgm:pt>
    <dgm:pt modelId="{845893A1-8E93-4242-BDC1-57DA2264CB54}" type="sibTrans" cxnId="{5F41919D-49B1-45E0-8BFB-DD3FDA35E4C1}">
      <dgm:prSet/>
      <dgm:spPr/>
      <dgm:t>
        <a:bodyPr/>
        <a:lstStyle/>
        <a:p>
          <a:endParaRPr lang="en-US"/>
        </a:p>
      </dgm:t>
    </dgm:pt>
    <dgm:pt modelId="{F5A87973-B04C-4B33-8C1A-01D8DC65E4E9}" type="parTrans" cxnId="{5F41919D-49B1-45E0-8BFB-DD3FDA35E4C1}">
      <dgm:prSet/>
      <dgm:spPr/>
      <dgm:t>
        <a:bodyPr/>
        <a:lstStyle/>
        <a:p>
          <a:endParaRPr lang="en-US"/>
        </a:p>
      </dgm:t>
    </dgm:pt>
    <dgm:pt modelId="{A450A180-DFE3-4872-88EC-ECDA691A0C21}">
      <dgm:prSet phldrT="[Text]"/>
      <dgm:spPr/>
      <dgm:t>
        <a:bodyPr/>
        <a:lstStyle/>
        <a:p>
          <a:r>
            <a:rPr lang="en-US" dirty="0"/>
            <a:t>Data Scrubbing</a:t>
          </a:r>
        </a:p>
      </dgm:t>
    </dgm:pt>
    <dgm:pt modelId="{B0394ED8-DA4F-4402-9C32-8FCD5F7EF6A7}" type="sibTrans" cxnId="{4FF7CA55-C1B2-414A-A038-6906200F857C}">
      <dgm:prSet/>
      <dgm:spPr/>
      <dgm:t>
        <a:bodyPr/>
        <a:lstStyle/>
        <a:p>
          <a:endParaRPr lang="en-US"/>
        </a:p>
      </dgm:t>
    </dgm:pt>
    <dgm:pt modelId="{0533F24C-6EB6-468C-9877-D895C806364C}" type="parTrans" cxnId="{4FF7CA55-C1B2-414A-A038-6906200F857C}">
      <dgm:prSet/>
      <dgm:spPr/>
      <dgm:t>
        <a:bodyPr/>
        <a:lstStyle/>
        <a:p>
          <a:endParaRPr lang="en-US"/>
        </a:p>
      </dgm:t>
    </dgm:pt>
    <dgm:pt modelId="{50674103-04A6-440A-ACB7-924CC881F60F}">
      <dgm:prSet phldrT="[Text]"/>
      <dgm:spPr/>
      <dgm:t>
        <a:bodyPr/>
        <a:lstStyle/>
        <a:p>
          <a:r>
            <a:rPr lang="en-US" dirty="0"/>
            <a:t>Data Capture</a:t>
          </a:r>
        </a:p>
      </dgm:t>
    </dgm:pt>
    <dgm:pt modelId="{4463C7CD-F89B-45AA-A8D9-547F860FC50D}" type="sibTrans" cxnId="{CAB00D80-05B0-4077-B0F3-463B4AF0B8DF}">
      <dgm:prSet/>
      <dgm:spPr/>
      <dgm:t>
        <a:bodyPr/>
        <a:lstStyle/>
        <a:p>
          <a:endParaRPr lang="en-US"/>
        </a:p>
      </dgm:t>
    </dgm:pt>
    <dgm:pt modelId="{8FFF61D1-0A52-4597-B909-DBC4F93033FF}" type="parTrans" cxnId="{CAB00D80-05B0-4077-B0F3-463B4AF0B8DF}">
      <dgm:prSet/>
      <dgm:spPr/>
      <dgm:t>
        <a:bodyPr/>
        <a:lstStyle/>
        <a:p>
          <a:endParaRPr lang="en-US"/>
        </a:p>
      </dgm:t>
    </dgm:pt>
    <dgm:pt modelId="{EFCD3C2D-C472-40FD-BCCC-9252A5DC4F4D}">
      <dgm:prSet phldrT="[Text]"/>
      <dgm:spPr/>
      <dgm:t>
        <a:bodyPr/>
        <a:lstStyle/>
        <a:p>
          <a:r>
            <a:rPr lang="en-US" dirty="0"/>
            <a:t>Data Identification</a:t>
          </a:r>
        </a:p>
      </dgm:t>
    </dgm:pt>
    <dgm:pt modelId="{054EFDAB-11C1-46B0-906F-3E1CAC1AE24D}" type="sibTrans" cxnId="{8A3BD5A9-5D09-4126-B412-22B00CB97187}">
      <dgm:prSet/>
      <dgm:spPr/>
      <dgm:t>
        <a:bodyPr/>
        <a:lstStyle/>
        <a:p>
          <a:endParaRPr lang="en-US"/>
        </a:p>
      </dgm:t>
    </dgm:pt>
    <dgm:pt modelId="{BC6DFEEB-429A-4568-8694-C53BEC346F0B}" type="parTrans" cxnId="{8A3BD5A9-5D09-4126-B412-22B00CB97187}">
      <dgm:prSet/>
      <dgm:spPr/>
      <dgm:t>
        <a:bodyPr/>
        <a:lstStyle/>
        <a:p>
          <a:endParaRPr lang="en-US"/>
        </a:p>
      </dgm:t>
    </dgm:pt>
    <dgm:pt modelId="{6DA2AE7E-97EF-4801-A018-2A914B0808A6}" type="pres">
      <dgm:prSet presAssocID="{008FFC04-B19C-45C6-A949-542B005E6097}" presName="Name0" presStyleCnt="0">
        <dgm:presLayoutVars>
          <dgm:dir/>
          <dgm:animLvl val="lvl"/>
          <dgm:resizeHandles val="exact"/>
        </dgm:presLayoutVars>
      </dgm:prSet>
      <dgm:spPr/>
    </dgm:pt>
    <dgm:pt modelId="{3D95612E-EABF-462C-BF5B-2AAFB17A9CBE}" type="pres">
      <dgm:prSet presAssocID="{008FFC04-B19C-45C6-A949-542B005E6097}" presName="tSp" presStyleCnt="0"/>
      <dgm:spPr/>
    </dgm:pt>
    <dgm:pt modelId="{1BF3D1A0-80DC-48EC-B9DA-655EDD3C00E9}" type="pres">
      <dgm:prSet presAssocID="{008FFC04-B19C-45C6-A949-542B005E6097}" presName="bSp" presStyleCnt="0"/>
      <dgm:spPr/>
    </dgm:pt>
    <dgm:pt modelId="{FF0D038C-4C2C-43FA-8D88-9394332C2ABF}" type="pres">
      <dgm:prSet presAssocID="{008FFC04-B19C-45C6-A949-542B005E6097}" presName="process" presStyleCnt="0"/>
      <dgm:spPr/>
    </dgm:pt>
    <dgm:pt modelId="{8ADA7F95-0F29-4049-96CB-811E6106C8B5}" type="pres">
      <dgm:prSet presAssocID="{DE7C05E8-D020-4162-ADE7-753C616F9904}" presName="composite1" presStyleCnt="0"/>
      <dgm:spPr/>
    </dgm:pt>
    <dgm:pt modelId="{40DCADC6-91F3-4C31-AD40-9EBBB6415880}" type="pres">
      <dgm:prSet presAssocID="{DE7C05E8-D020-4162-ADE7-753C616F9904}" presName="dummyNode1" presStyleLbl="node1" presStyleIdx="0" presStyleCnt="3"/>
      <dgm:spPr/>
    </dgm:pt>
    <dgm:pt modelId="{F42DB056-8472-4F80-9592-FC341EA03BCE}" type="pres">
      <dgm:prSet presAssocID="{DE7C05E8-D020-4162-ADE7-753C616F9904}" presName="childNode1" presStyleLbl="bgAcc1" presStyleIdx="0" presStyleCnt="3" custScaleX="193021">
        <dgm:presLayoutVars>
          <dgm:bulletEnabled val="1"/>
        </dgm:presLayoutVars>
      </dgm:prSet>
      <dgm:spPr/>
    </dgm:pt>
    <dgm:pt modelId="{E3AAC690-0366-41E0-8621-75229D546230}" type="pres">
      <dgm:prSet presAssocID="{DE7C05E8-D020-4162-ADE7-753C616F9904}" presName="childNode1tx" presStyleLbl="bgAcc1" presStyleIdx="0" presStyleCnt="3">
        <dgm:presLayoutVars>
          <dgm:bulletEnabled val="1"/>
        </dgm:presLayoutVars>
      </dgm:prSet>
      <dgm:spPr/>
    </dgm:pt>
    <dgm:pt modelId="{94874945-CE13-48B3-8E0A-CB77BFF81D36}" type="pres">
      <dgm:prSet presAssocID="{DE7C05E8-D020-4162-ADE7-753C616F9904}" presName="parentNode1" presStyleLbl="node1" presStyleIdx="0" presStyleCnt="3">
        <dgm:presLayoutVars>
          <dgm:chMax val="1"/>
          <dgm:bulletEnabled val="1"/>
        </dgm:presLayoutVars>
      </dgm:prSet>
      <dgm:spPr/>
    </dgm:pt>
    <dgm:pt modelId="{40F376E1-6D55-47A2-A0CC-D34E10FCCC7F}" type="pres">
      <dgm:prSet presAssocID="{DE7C05E8-D020-4162-ADE7-753C616F9904}" presName="connSite1" presStyleCnt="0"/>
      <dgm:spPr/>
    </dgm:pt>
    <dgm:pt modelId="{317C9325-8CA1-4EDB-B23E-895887C35ED9}" type="pres">
      <dgm:prSet presAssocID="{C5A13B9E-92EF-4517-8BF1-CF7C63863972}" presName="Name9" presStyleLbl="sibTrans2D1" presStyleIdx="0" presStyleCnt="2"/>
      <dgm:spPr/>
    </dgm:pt>
    <dgm:pt modelId="{BC882F29-A608-4708-8892-D58273B641D0}" type="pres">
      <dgm:prSet presAssocID="{F0156172-1A27-43C4-8F62-E06998389591}" presName="composite2" presStyleCnt="0"/>
      <dgm:spPr/>
    </dgm:pt>
    <dgm:pt modelId="{412B4E04-55A2-43F0-B4DC-D378353DA3BF}" type="pres">
      <dgm:prSet presAssocID="{F0156172-1A27-43C4-8F62-E06998389591}" presName="dummyNode2" presStyleLbl="node1" presStyleIdx="0" presStyleCnt="3"/>
      <dgm:spPr/>
    </dgm:pt>
    <dgm:pt modelId="{D39AE775-1F46-413F-AF60-BD64B621BA02}" type="pres">
      <dgm:prSet presAssocID="{F0156172-1A27-43C4-8F62-E06998389591}" presName="childNode2" presStyleLbl="bgAcc1" presStyleIdx="1" presStyleCnt="3" custAng="0">
        <dgm:presLayoutVars>
          <dgm:bulletEnabled val="1"/>
        </dgm:presLayoutVars>
      </dgm:prSet>
      <dgm:spPr/>
    </dgm:pt>
    <dgm:pt modelId="{AD62538F-DABB-4E4D-A989-50CA1B337173}" type="pres">
      <dgm:prSet presAssocID="{F0156172-1A27-43C4-8F62-E06998389591}" presName="childNode2tx" presStyleLbl="bgAcc1" presStyleIdx="1" presStyleCnt="3">
        <dgm:presLayoutVars>
          <dgm:bulletEnabled val="1"/>
        </dgm:presLayoutVars>
      </dgm:prSet>
      <dgm:spPr/>
    </dgm:pt>
    <dgm:pt modelId="{82C17C2D-1096-42C2-BDF5-5F5591ADCA69}" type="pres">
      <dgm:prSet presAssocID="{F0156172-1A27-43C4-8F62-E06998389591}" presName="parentNode2" presStyleLbl="node1" presStyleIdx="1" presStyleCnt="3">
        <dgm:presLayoutVars>
          <dgm:chMax val="0"/>
          <dgm:bulletEnabled val="1"/>
        </dgm:presLayoutVars>
      </dgm:prSet>
      <dgm:spPr/>
    </dgm:pt>
    <dgm:pt modelId="{1B083107-62C6-48EE-8F49-4DA7D75BBCAB}" type="pres">
      <dgm:prSet presAssocID="{F0156172-1A27-43C4-8F62-E06998389591}" presName="connSite2" presStyleCnt="0"/>
      <dgm:spPr/>
    </dgm:pt>
    <dgm:pt modelId="{16F7F28E-9539-4191-950C-5B6C4543915D}" type="pres">
      <dgm:prSet presAssocID="{669E0224-F04E-4BCA-A60C-659EA01C77C3}" presName="Name18" presStyleLbl="sibTrans2D1" presStyleIdx="1" presStyleCnt="2"/>
      <dgm:spPr/>
    </dgm:pt>
    <dgm:pt modelId="{F04253A3-6C6E-4A16-B640-B134FD1FED4C}" type="pres">
      <dgm:prSet presAssocID="{0C709568-9FE8-414A-9F36-89CED2327AD5}" presName="composite1" presStyleCnt="0"/>
      <dgm:spPr/>
    </dgm:pt>
    <dgm:pt modelId="{5726AD1E-DC87-4AF1-8CD8-9B093DEABB4D}" type="pres">
      <dgm:prSet presAssocID="{0C709568-9FE8-414A-9F36-89CED2327AD5}" presName="dummyNode1" presStyleLbl="node1" presStyleIdx="1" presStyleCnt="3"/>
      <dgm:spPr/>
    </dgm:pt>
    <dgm:pt modelId="{19AA82CC-059F-4AA2-85A8-BD0D4EF8BA2C}" type="pres">
      <dgm:prSet presAssocID="{0C709568-9FE8-414A-9F36-89CED2327AD5}" presName="childNode1" presStyleLbl="bgAcc1" presStyleIdx="2" presStyleCnt="3" custScaleX="169380" custScaleY="141116" custLinFactNeighborX="-442">
        <dgm:presLayoutVars>
          <dgm:bulletEnabled val="1"/>
        </dgm:presLayoutVars>
      </dgm:prSet>
      <dgm:spPr/>
    </dgm:pt>
    <dgm:pt modelId="{D7635FCA-6D8D-4C57-BC7B-A56E53A2009C}" type="pres">
      <dgm:prSet presAssocID="{0C709568-9FE8-414A-9F36-89CED2327AD5}" presName="childNode1tx" presStyleLbl="bgAcc1" presStyleIdx="2" presStyleCnt="3">
        <dgm:presLayoutVars>
          <dgm:bulletEnabled val="1"/>
        </dgm:presLayoutVars>
      </dgm:prSet>
      <dgm:spPr/>
    </dgm:pt>
    <dgm:pt modelId="{3605607A-3EE8-49D8-842C-70CA483023B5}" type="pres">
      <dgm:prSet presAssocID="{0C709568-9FE8-414A-9F36-89CED2327AD5}" presName="parentNode1" presStyleLbl="node1" presStyleIdx="2" presStyleCnt="3" custLinFactY="-149724" custLinFactNeighborX="21516" custLinFactNeighborY="-200000">
        <dgm:presLayoutVars>
          <dgm:chMax val="1"/>
          <dgm:bulletEnabled val="1"/>
        </dgm:presLayoutVars>
      </dgm:prSet>
      <dgm:spPr/>
    </dgm:pt>
    <dgm:pt modelId="{49D50D57-F88C-4B54-958E-1BD49C6CF97C}" type="pres">
      <dgm:prSet presAssocID="{0C709568-9FE8-414A-9F36-89CED2327AD5}" presName="connSite1" presStyleCnt="0"/>
      <dgm:spPr/>
    </dgm:pt>
  </dgm:ptLst>
  <dgm:cxnLst>
    <dgm:cxn modelId="{0229CC01-AC48-4CD3-818A-F05F01F9A85B}" type="presOf" srcId="{C5A13B9E-92EF-4517-8BF1-CF7C63863972}" destId="{317C9325-8CA1-4EDB-B23E-895887C35ED9}" srcOrd="0" destOrd="0" presId="urn:microsoft.com/office/officeart/2005/8/layout/hProcess4"/>
    <dgm:cxn modelId="{80159003-CD01-4D26-B7FA-0C544F45D95D}" type="presOf" srcId="{669E0224-F04E-4BCA-A60C-659EA01C77C3}" destId="{16F7F28E-9539-4191-950C-5B6C4543915D}" srcOrd="0" destOrd="0" presId="urn:microsoft.com/office/officeart/2005/8/layout/hProcess4"/>
    <dgm:cxn modelId="{89711404-3CAC-443C-888F-BBEFA62FC8F9}" type="presOf" srcId="{E823C97C-3F0B-461B-B780-1DFF139F6931}" destId="{D7635FCA-6D8D-4C57-BC7B-A56E53A2009C}" srcOrd="1" destOrd="4" presId="urn:microsoft.com/office/officeart/2005/8/layout/hProcess4"/>
    <dgm:cxn modelId="{37D5ED07-4B7F-4EC8-AFCD-3A1CC32F8D56}" type="presOf" srcId="{837FFF64-34C0-495A-8F31-390E576AC967}" destId="{E3AAC690-0366-41E0-8621-75229D546230}" srcOrd="1" destOrd="2" presId="urn:microsoft.com/office/officeart/2005/8/layout/hProcess4"/>
    <dgm:cxn modelId="{F6B79009-4630-4ABA-A17A-F1B9BFDB5C00}" type="presOf" srcId="{DB190168-30F9-48DF-9455-92EE51D1C4BE}" destId="{E3AAC690-0366-41E0-8621-75229D546230}" srcOrd="1" destOrd="4" presId="urn:microsoft.com/office/officeart/2005/8/layout/hProcess4"/>
    <dgm:cxn modelId="{AB879B0A-6445-4D3C-95FC-131EF34B02E4}" type="presOf" srcId="{E26DBCE8-3E61-42FC-B117-9A770E922403}" destId="{19AA82CC-059F-4AA2-85A8-BD0D4EF8BA2C}" srcOrd="0" destOrd="6" presId="urn:microsoft.com/office/officeart/2005/8/layout/hProcess4"/>
    <dgm:cxn modelId="{23649F0C-AB67-431D-8F22-8A05E39753F0}" type="presOf" srcId="{06E31E6A-1E89-47D2-A3F1-C699596E7987}" destId="{D7635FCA-6D8D-4C57-BC7B-A56E53A2009C}" srcOrd="1" destOrd="3" presId="urn:microsoft.com/office/officeart/2005/8/layout/hProcess4"/>
    <dgm:cxn modelId="{BFEC4E0E-94F8-4E04-BFDE-F73C80DD35B9}" srcId="{0C709568-9FE8-414A-9F36-89CED2327AD5}" destId="{E26DBCE8-3E61-42FC-B117-9A770E922403}" srcOrd="6" destOrd="0" parTransId="{021FAB8E-5071-4390-B50F-54777B4DF0A5}" sibTransId="{1C96FEE8-4DDD-41AE-8DB7-4A1580DCAB43}"/>
    <dgm:cxn modelId="{3E82A40E-6D3A-4CAF-97FB-448146E059A9}" type="presOf" srcId="{27E99D9D-0046-47E4-912E-8FDAD81ED27D}" destId="{19AA82CC-059F-4AA2-85A8-BD0D4EF8BA2C}" srcOrd="0" destOrd="1" presId="urn:microsoft.com/office/officeart/2005/8/layout/hProcess4"/>
    <dgm:cxn modelId="{E8530C10-246B-4DF3-B1B1-3ABE2C6FF6FE}" type="presOf" srcId="{DE7C05E8-D020-4162-ADE7-753C616F9904}" destId="{94874945-CE13-48B3-8E0A-CB77BFF81D36}" srcOrd="0" destOrd="0" presId="urn:microsoft.com/office/officeart/2005/8/layout/hProcess4"/>
    <dgm:cxn modelId="{55981F10-E378-4D08-B637-26ADBC87D6EF}" type="presOf" srcId="{27E99D9D-0046-47E4-912E-8FDAD81ED27D}" destId="{D7635FCA-6D8D-4C57-BC7B-A56E53A2009C}" srcOrd="1" destOrd="1" presId="urn:microsoft.com/office/officeart/2005/8/layout/hProcess4"/>
    <dgm:cxn modelId="{524FFF12-6A64-42B6-950C-E569F8E3D849}" srcId="{837FFF64-34C0-495A-8F31-390E576AC967}" destId="{DB190168-30F9-48DF-9455-92EE51D1C4BE}" srcOrd="1" destOrd="0" parTransId="{5A5780EF-AF8C-4525-867D-D9210DDC7770}" sibTransId="{66E54DEF-DAC0-48FE-A65C-A58CC4DFD221}"/>
    <dgm:cxn modelId="{F52F6814-C614-412B-864A-2C8AA9757FC9}" type="presOf" srcId="{06E31E6A-1E89-47D2-A3F1-C699596E7987}" destId="{19AA82CC-059F-4AA2-85A8-BD0D4EF8BA2C}" srcOrd="0" destOrd="3" presId="urn:microsoft.com/office/officeart/2005/8/layout/hProcess4"/>
    <dgm:cxn modelId="{880C0A16-1618-4F3A-BE51-91594F4F6EA1}" type="presOf" srcId="{50674103-04A6-440A-ACB7-924CC881F60F}" destId="{D39AE775-1F46-413F-AF60-BD64B621BA02}" srcOrd="0" destOrd="1" presId="urn:microsoft.com/office/officeart/2005/8/layout/hProcess4"/>
    <dgm:cxn modelId="{97410617-004E-4CD5-8B25-0CC31BC4D162}" type="presOf" srcId="{B7FF288D-A3F6-4470-A9D9-5F675C1B9CBC}" destId="{D7635FCA-6D8D-4C57-BC7B-A56E53A2009C}" srcOrd="1" destOrd="2" presId="urn:microsoft.com/office/officeart/2005/8/layout/hProcess4"/>
    <dgm:cxn modelId="{DEFE0018-BE0F-4288-B6EF-6FA9B34E8E13}" srcId="{0C709568-9FE8-414A-9F36-89CED2327AD5}" destId="{E823C97C-3F0B-461B-B780-1DFF139F6931}" srcOrd="4" destOrd="0" parTransId="{85644EB5-2562-49A3-A05F-D426B08DE759}" sibTransId="{138FA439-2182-4703-8444-58C008D90E3A}"/>
    <dgm:cxn modelId="{2FA0B719-1417-491D-AA9B-7FC59D9EFFB8}" type="presOf" srcId="{51E2C0FB-341D-40F6-90CB-6AB732FC1C56}" destId="{19AA82CC-059F-4AA2-85A8-BD0D4EF8BA2C}" srcOrd="0" destOrd="0" presId="urn:microsoft.com/office/officeart/2005/8/layout/hProcess4"/>
    <dgm:cxn modelId="{3496A11C-C9AE-45E5-A050-79B47FCD91EB}" type="presOf" srcId="{B7FF288D-A3F6-4470-A9D9-5F675C1B9CBC}" destId="{19AA82CC-059F-4AA2-85A8-BD0D4EF8BA2C}" srcOrd="0" destOrd="2" presId="urn:microsoft.com/office/officeart/2005/8/layout/hProcess4"/>
    <dgm:cxn modelId="{01B3581F-78C8-43CF-9D65-D0134E7A6292}" type="presOf" srcId="{F0156172-1A27-43C4-8F62-E06998389591}" destId="{82C17C2D-1096-42C2-BDF5-5F5591ADCA69}" srcOrd="0" destOrd="0" presId="urn:microsoft.com/office/officeart/2005/8/layout/hProcess4"/>
    <dgm:cxn modelId="{72C7EE36-A3FF-4417-A156-38220563EA2D}" type="presOf" srcId="{E26DBCE8-3E61-42FC-B117-9A770E922403}" destId="{D7635FCA-6D8D-4C57-BC7B-A56E53A2009C}" srcOrd="1" destOrd="6" presId="urn:microsoft.com/office/officeart/2005/8/layout/hProcess4"/>
    <dgm:cxn modelId="{EAF51A39-76B9-4908-B12A-D04064F9E528}" type="presOf" srcId="{446899EC-672A-43A1-B452-0845E81BE2BE}" destId="{E3AAC690-0366-41E0-8621-75229D546230}" srcOrd="1" destOrd="3" presId="urn:microsoft.com/office/officeart/2005/8/layout/hProcess4"/>
    <dgm:cxn modelId="{EDBB2E49-3F51-4888-974E-F670D28E6DB0}" srcId="{0C709568-9FE8-414A-9F36-89CED2327AD5}" destId="{06E31E6A-1E89-47D2-A3F1-C699596E7987}" srcOrd="3" destOrd="0" parTransId="{4B6D3C82-07E2-48ED-8A54-0DCEA25137D4}" sibTransId="{F7BB4900-A78A-4AF4-86BA-1DBF047B7E19}"/>
    <dgm:cxn modelId="{7AF88849-3C6C-4FB6-B05E-04A70217CCCB}" type="presOf" srcId="{EFCD3C2D-C472-40FD-BCCC-9252A5DC4F4D}" destId="{AD62538F-DABB-4E4D-A989-50CA1B337173}" srcOrd="1" destOrd="0" presId="urn:microsoft.com/office/officeart/2005/8/layout/hProcess4"/>
    <dgm:cxn modelId="{A75D466D-379C-4CA6-8AC3-284B8B808D46}" type="presOf" srcId="{A450A180-DFE3-4872-88EC-ECDA691A0C21}" destId="{AD62538F-DABB-4E4D-A989-50CA1B337173}" srcOrd="1" destOrd="2" presId="urn:microsoft.com/office/officeart/2005/8/layout/hProcess4"/>
    <dgm:cxn modelId="{C31A504D-8877-4FE0-9138-9C1D248DFA4B}" type="presOf" srcId="{E652A04F-2BAE-4A16-A700-23AB81A9846A}" destId="{E3AAC690-0366-41E0-8621-75229D546230}" srcOrd="1" destOrd="1" presId="urn:microsoft.com/office/officeart/2005/8/layout/hProcess4"/>
    <dgm:cxn modelId="{B02EFC4D-00B8-4544-8BD9-70AC6AC4E5AF}" srcId="{008FFC04-B19C-45C6-A949-542B005E6097}" destId="{DE7C05E8-D020-4162-ADE7-753C616F9904}" srcOrd="0" destOrd="0" parTransId="{583202B6-0686-4DD2-A4BF-A5E453928BD0}" sibTransId="{C5A13B9E-92EF-4517-8BF1-CF7C63863972}"/>
    <dgm:cxn modelId="{FBFFB54E-E8FE-4115-8402-51DB0FBC3405}" srcId="{0C709568-9FE8-414A-9F36-89CED2327AD5}" destId="{B7FF288D-A3F6-4470-A9D9-5F675C1B9CBC}" srcOrd="2" destOrd="0" parTransId="{9EC2167C-F84E-46DE-96E9-586AA26322D0}" sibTransId="{2AFE8069-690B-495A-8B8F-951BA1C184F9}"/>
    <dgm:cxn modelId="{E7C32571-CFE9-45BA-A01E-DA92292B51F0}" srcId="{008FFC04-B19C-45C6-A949-542B005E6097}" destId="{F0156172-1A27-43C4-8F62-E06998389591}" srcOrd="1" destOrd="0" parTransId="{EFFE0F2D-1861-486D-B7C7-4E3ABD8F32FC}" sibTransId="{669E0224-F04E-4BCA-A60C-659EA01C77C3}"/>
    <dgm:cxn modelId="{53F39675-8ABC-48F8-B006-6A723904CCBE}" type="presOf" srcId="{008FFC04-B19C-45C6-A949-542B005E6097}" destId="{6DA2AE7E-97EF-4801-A018-2A914B0808A6}" srcOrd="0" destOrd="0" presId="urn:microsoft.com/office/officeart/2005/8/layout/hProcess4"/>
    <dgm:cxn modelId="{4FF7CA55-C1B2-414A-A038-6906200F857C}" srcId="{F0156172-1A27-43C4-8F62-E06998389591}" destId="{A450A180-DFE3-4872-88EC-ECDA691A0C21}" srcOrd="2" destOrd="0" parTransId="{0533F24C-6EB6-468C-9877-D895C806364C}" sibTransId="{B0394ED8-DA4F-4402-9C32-8FCD5F7EF6A7}"/>
    <dgm:cxn modelId="{5BA48D76-40CD-4B06-975D-1583167D2CF3}" srcId="{0C709568-9FE8-414A-9F36-89CED2327AD5}" destId="{4C75DEFB-D522-4C51-BE86-5A891C4E0592}" srcOrd="7" destOrd="0" parTransId="{92FCA06A-A43A-4DC3-9B53-B09272C77636}" sibTransId="{140E3355-5D3E-4C2B-986B-7015F074BF01}"/>
    <dgm:cxn modelId="{E1CA567D-18CF-4F8F-837B-472BC1C1423D}" type="presOf" srcId="{AB0BA046-E71B-451C-886B-D2D624B2121A}" destId="{D39AE775-1F46-413F-AF60-BD64B621BA02}" srcOrd="0" destOrd="3" presId="urn:microsoft.com/office/officeart/2005/8/layout/hProcess4"/>
    <dgm:cxn modelId="{7FF4597D-E425-46B3-8C7A-E94C60071636}" type="presOf" srcId="{3ABEDF58-823E-4602-AC54-D3273BE8DEF1}" destId="{E3AAC690-0366-41E0-8621-75229D546230}" srcOrd="1" destOrd="0" presId="urn:microsoft.com/office/officeart/2005/8/layout/hProcess4"/>
    <dgm:cxn modelId="{CAB00D80-05B0-4077-B0F3-463B4AF0B8DF}" srcId="{F0156172-1A27-43C4-8F62-E06998389591}" destId="{50674103-04A6-440A-ACB7-924CC881F60F}" srcOrd="1" destOrd="0" parTransId="{8FFF61D1-0A52-4597-B909-DBC4F93033FF}" sibTransId="{4463C7CD-F89B-45AA-A8D9-547F860FC50D}"/>
    <dgm:cxn modelId="{5F41919D-49B1-45E0-8BFB-DD3FDA35E4C1}" srcId="{F0156172-1A27-43C4-8F62-E06998389591}" destId="{AB0BA046-E71B-451C-886B-D2D624B2121A}" srcOrd="3" destOrd="0" parTransId="{F5A87973-B04C-4B33-8C1A-01D8DC65E4E9}" sibTransId="{845893A1-8E93-4242-BDC1-57DA2264CB54}"/>
    <dgm:cxn modelId="{B04A229E-3538-4BEF-957D-396F41F1B84B}" type="presOf" srcId="{4C75DEFB-D522-4C51-BE86-5A891C4E0592}" destId="{19AA82CC-059F-4AA2-85A8-BD0D4EF8BA2C}" srcOrd="0" destOrd="7" presId="urn:microsoft.com/office/officeart/2005/8/layout/hProcess4"/>
    <dgm:cxn modelId="{8A3BD5A9-5D09-4126-B412-22B00CB97187}" srcId="{F0156172-1A27-43C4-8F62-E06998389591}" destId="{EFCD3C2D-C472-40FD-BCCC-9252A5DC4F4D}" srcOrd="0" destOrd="0" parTransId="{BC6DFEEB-429A-4568-8694-C53BEC346F0B}" sibTransId="{054EFDAB-11C1-46B0-906F-3E1CAC1AE24D}"/>
    <dgm:cxn modelId="{27EA60B0-5CB3-4482-97E1-2AC15B5393AA}" srcId="{DE7C05E8-D020-4162-ADE7-753C616F9904}" destId="{E652A04F-2BAE-4A16-A700-23AB81A9846A}" srcOrd="1" destOrd="0" parTransId="{B91702D7-7D49-4230-AE8F-11EC14D89173}" sibTransId="{90C684B5-A71B-4AF4-AFCF-7499BD37B036}"/>
    <dgm:cxn modelId="{434464B0-501D-474D-96BF-4DA330EB0236}" type="presOf" srcId="{8C774858-762E-45BF-AFD3-B54E67B351C7}" destId="{D7635FCA-6D8D-4C57-BC7B-A56E53A2009C}" srcOrd="1" destOrd="5" presId="urn:microsoft.com/office/officeart/2005/8/layout/hProcess4"/>
    <dgm:cxn modelId="{51C502B1-338F-4F2C-8FD7-34FC022A9E4E}" type="presOf" srcId="{837FFF64-34C0-495A-8F31-390E576AC967}" destId="{F42DB056-8472-4F80-9592-FC341EA03BCE}" srcOrd="0" destOrd="2" presId="urn:microsoft.com/office/officeart/2005/8/layout/hProcess4"/>
    <dgm:cxn modelId="{947D99B6-837F-4E20-B4D5-A1048EE0BD5F}" type="presOf" srcId="{50674103-04A6-440A-ACB7-924CC881F60F}" destId="{AD62538F-DABB-4E4D-A989-50CA1B337173}" srcOrd="1" destOrd="1" presId="urn:microsoft.com/office/officeart/2005/8/layout/hProcess4"/>
    <dgm:cxn modelId="{FEFCBEB6-69D0-4106-8913-5F5CAE0E75A1}" type="presOf" srcId="{DB190168-30F9-48DF-9455-92EE51D1C4BE}" destId="{F42DB056-8472-4F80-9592-FC341EA03BCE}" srcOrd="0" destOrd="4" presId="urn:microsoft.com/office/officeart/2005/8/layout/hProcess4"/>
    <dgm:cxn modelId="{19EE8FC0-FE86-4D80-B6BD-FDC34A593F65}" type="presOf" srcId="{0C709568-9FE8-414A-9F36-89CED2327AD5}" destId="{3605607A-3EE8-49D8-842C-70CA483023B5}" srcOrd="0" destOrd="0" presId="urn:microsoft.com/office/officeart/2005/8/layout/hProcess4"/>
    <dgm:cxn modelId="{3ED4F1C1-7EEB-4E1F-8CF2-EF5001D4D3A1}" type="presOf" srcId="{EFCD3C2D-C472-40FD-BCCC-9252A5DC4F4D}" destId="{D39AE775-1F46-413F-AF60-BD64B621BA02}" srcOrd="0" destOrd="0" presId="urn:microsoft.com/office/officeart/2005/8/layout/hProcess4"/>
    <dgm:cxn modelId="{26CBD3D2-A19D-41EF-9285-BB566ABE86C7}" type="presOf" srcId="{4C75DEFB-D522-4C51-BE86-5A891C4E0592}" destId="{D7635FCA-6D8D-4C57-BC7B-A56E53A2009C}" srcOrd="1" destOrd="7" presId="urn:microsoft.com/office/officeart/2005/8/layout/hProcess4"/>
    <dgm:cxn modelId="{4F5540D5-40AD-4C7A-9665-BCF56E536841}" srcId="{008FFC04-B19C-45C6-A949-542B005E6097}" destId="{0C709568-9FE8-414A-9F36-89CED2327AD5}" srcOrd="2" destOrd="0" parTransId="{95AE89DC-6944-450F-A471-B2B168113217}" sibTransId="{38462A94-9475-4671-BF2F-A5A3CB77E339}"/>
    <dgm:cxn modelId="{C22071DB-1CE1-4EA1-ADE9-309A7956DDE6}" type="presOf" srcId="{E823C97C-3F0B-461B-B780-1DFF139F6931}" destId="{19AA82CC-059F-4AA2-85A8-BD0D4EF8BA2C}" srcOrd="0" destOrd="4" presId="urn:microsoft.com/office/officeart/2005/8/layout/hProcess4"/>
    <dgm:cxn modelId="{DAA77DDF-DD90-4D4F-914D-84CB645040D6}" type="presOf" srcId="{446899EC-672A-43A1-B452-0845E81BE2BE}" destId="{F42DB056-8472-4F80-9592-FC341EA03BCE}" srcOrd="0" destOrd="3" presId="urn:microsoft.com/office/officeart/2005/8/layout/hProcess4"/>
    <dgm:cxn modelId="{80AC18E2-A2F7-4EC8-9948-45910EFAF7F6}" srcId="{DE7C05E8-D020-4162-ADE7-753C616F9904}" destId="{837FFF64-34C0-495A-8F31-390E576AC967}" srcOrd="2" destOrd="0" parTransId="{6734B312-B424-4E9F-B1CD-FC9F4B0053B3}" sibTransId="{57B6132E-8FA2-4F71-AB41-6772D010369F}"/>
    <dgm:cxn modelId="{516284E2-47DA-4C9F-BF76-4200E48C0944}" srcId="{0C709568-9FE8-414A-9F36-89CED2327AD5}" destId="{8C774858-762E-45BF-AFD3-B54E67B351C7}" srcOrd="5" destOrd="0" parTransId="{0DE363CE-4B61-4CEB-97CE-2CCC511981EB}" sibTransId="{5F3D5FE7-6BE9-41E2-8C11-C8797ACF5585}"/>
    <dgm:cxn modelId="{B07E1EE5-2F5E-4CB3-911E-8730CA0D3538}" type="presOf" srcId="{E652A04F-2BAE-4A16-A700-23AB81A9846A}" destId="{F42DB056-8472-4F80-9592-FC341EA03BCE}" srcOrd="0" destOrd="1" presId="urn:microsoft.com/office/officeart/2005/8/layout/hProcess4"/>
    <dgm:cxn modelId="{2B997BE7-7AAF-4EC9-BB1F-148BC86D43B0}" type="presOf" srcId="{3ABEDF58-823E-4602-AC54-D3273BE8DEF1}" destId="{F42DB056-8472-4F80-9592-FC341EA03BCE}" srcOrd="0" destOrd="0" presId="urn:microsoft.com/office/officeart/2005/8/layout/hProcess4"/>
    <dgm:cxn modelId="{31D976E9-F4D0-4E17-87B4-0DE36A941AF1}" type="presOf" srcId="{8C774858-762E-45BF-AFD3-B54E67B351C7}" destId="{19AA82CC-059F-4AA2-85A8-BD0D4EF8BA2C}" srcOrd="0" destOrd="5" presId="urn:microsoft.com/office/officeart/2005/8/layout/hProcess4"/>
    <dgm:cxn modelId="{BF2F47EB-AEDD-43E7-B7E3-4B32605E585D}" srcId="{0C709568-9FE8-414A-9F36-89CED2327AD5}" destId="{27E99D9D-0046-47E4-912E-8FDAD81ED27D}" srcOrd="1" destOrd="0" parTransId="{C6EA51C4-C934-46A9-88AC-483F8D7F3779}" sibTransId="{5DEED53F-121F-47D9-9EA4-F08C085683DC}"/>
    <dgm:cxn modelId="{6D3D90EB-CF11-4627-9418-1EEDEB7A07CE}" srcId="{0C709568-9FE8-414A-9F36-89CED2327AD5}" destId="{51E2C0FB-341D-40F6-90CB-6AB732FC1C56}" srcOrd="0" destOrd="0" parTransId="{05393440-8D20-4A89-AB66-AEC04E340AC7}" sibTransId="{91AF85A4-F3A3-4489-8A83-BA822539D036}"/>
    <dgm:cxn modelId="{51057CEE-82CF-497B-B272-F5DCC7EAFC3E}" srcId="{837FFF64-34C0-495A-8F31-390E576AC967}" destId="{446899EC-672A-43A1-B452-0845E81BE2BE}" srcOrd="0" destOrd="0" parTransId="{E64E43BA-8C2D-41D3-A4D2-8C1965DC734F}" sibTransId="{1AF8C7B5-35D5-432D-A2AB-5628321B9326}"/>
    <dgm:cxn modelId="{83B9A1EF-CA15-48D5-A7FA-0752775AC16A}" type="presOf" srcId="{51E2C0FB-341D-40F6-90CB-6AB732FC1C56}" destId="{D7635FCA-6D8D-4C57-BC7B-A56E53A2009C}" srcOrd="1" destOrd="0" presId="urn:microsoft.com/office/officeart/2005/8/layout/hProcess4"/>
    <dgm:cxn modelId="{1295D1EF-362B-4FA0-B9F0-E27998E122F9}" srcId="{DE7C05E8-D020-4162-ADE7-753C616F9904}" destId="{3ABEDF58-823E-4602-AC54-D3273BE8DEF1}" srcOrd="0" destOrd="0" parTransId="{D0C65E16-17D2-4274-B270-C80037F87233}" sibTransId="{02CDBBE8-4374-47A8-BF82-DB0E25007DC7}"/>
    <dgm:cxn modelId="{C46A9DF0-40CC-4A67-A9CE-D958CAF1ADD2}" type="presOf" srcId="{A450A180-DFE3-4872-88EC-ECDA691A0C21}" destId="{D39AE775-1F46-413F-AF60-BD64B621BA02}" srcOrd="0" destOrd="2" presId="urn:microsoft.com/office/officeart/2005/8/layout/hProcess4"/>
    <dgm:cxn modelId="{886F98F8-E751-4C4E-9B93-E6C0D10251BE}" type="presOf" srcId="{AB0BA046-E71B-451C-886B-D2D624B2121A}" destId="{AD62538F-DABB-4E4D-A989-50CA1B337173}" srcOrd="1" destOrd="3" presId="urn:microsoft.com/office/officeart/2005/8/layout/hProcess4"/>
    <dgm:cxn modelId="{4496C683-8FF0-4C7E-A274-2E14779F2A77}" type="presParOf" srcId="{6DA2AE7E-97EF-4801-A018-2A914B0808A6}" destId="{3D95612E-EABF-462C-BF5B-2AAFB17A9CBE}" srcOrd="0" destOrd="0" presId="urn:microsoft.com/office/officeart/2005/8/layout/hProcess4"/>
    <dgm:cxn modelId="{FAB14633-1A19-4C92-9BC4-D1C8E4941809}" type="presParOf" srcId="{6DA2AE7E-97EF-4801-A018-2A914B0808A6}" destId="{1BF3D1A0-80DC-48EC-B9DA-655EDD3C00E9}" srcOrd="1" destOrd="0" presId="urn:microsoft.com/office/officeart/2005/8/layout/hProcess4"/>
    <dgm:cxn modelId="{7E7BD637-D1E6-494E-AD3A-351F1DE6F62E}" type="presParOf" srcId="{6DA2AE7E-97EF-4801-A018-2A914B0808A6}" destId="{FF0D038C-4C2C-43FA-8D88-9394332C2ABF}" srcOrd="2" destOrd="0" presId="urn:microsoft.com/office/officeart/2005/8/layout/hProcess4"/>
    <dgm:cxn modelId="{44D7192A-A6A6-4AE6-B317-14A1425C7F75}" type="presParOf" srcId="{FF0D038C-4C2C-43FA-8D88-9394332C2ABF}" destId="{8ADA7F95-0F29-4049-96CB-811E6106C8B5}" srcOrd="0" destOrd="0" presId="urn:microsoft.com/office/officeart/2005/8/layout/hProcess4"/>
    <dgm:cxn modelId="{04E0830D-BF98-4B38-B7DA-0D2D1093F7CA}" type="presParOf" srcId="{8ADA7F95-0F29-4049-96CB-811E6106C8B5}" destId="{40DCADC6-91F3-4C31-AD40-9EBBB6415880}" srcOrd="0" destOrd="0" presId="urn:microsoft.com/office/officeart/2005/8/layout/hProcess4"/>
    <dgm:cxn modelId="{669ADEB8-B981-4D19-9302-99809A158E0E}" type="presParOf" srcId="{8ADA7F95-0F29-4049-96CB-811E6106C8B5}" destId="{F42DB056-8472-4F80-9592-FC341EA03BCE}" srcOrd="1" destOrd="0" presId="urn:microsoft.com/office/officeart/2005/8/layout/hProcess4"/>
    <dgm:cxn modelId="{898217CA-D8E5-40F1-A0E4-6E47DA9C98F9}" type="presParOf" srcId="{8ADA7F95-0F29-4049-96CB-811E6106C8B5}" destId="{E3AAC690-0366-41E0-8621-75229D546230}" srcOrd="2" destOrd="0" presId="urn:microsoft.com/office/officeart/2005/8/layout/hProcess4"/>
    <dgm:cxn modelId="{07F020EE-BA61-4E5D-9FCF-72CF0CF74576}" type="presParOf" srcId="{8ADA7F95-0F29-4049-96CB-811E6106C8B5}" destId="{94874945-CE13-48B3-8E0A-CB77BFF81D36}" srcOrd="3" destOrd="0" presId="urn:microsoft.com/office/officeart/2005/8/layout/hProcess4"/>
    <dgm:cxn modelId="{8EFB710C-E8AB-4AA3-9D6E-CE5A1A3C35B6}" type="presParOf" srcId="{8ADA7F95-0F29-4049-96CB-811E6106C8B5}" destId="{40F376E1-6D55-47A2-A0CC-D34E10FCCC7F}" srcOrd="4" destOrd="0" presId="urn:microsoft.com/office/officeart/2005/8/layout/hProcess4"/>
    <dgm:cxn modelId="{7131799B-896A-4866-95FB-58E1FDC71CC7}" type="presParOf" srcId="{FF0D038C-4C2C-43FA-8D88-9394332C2ABF}" destId="{317C9325-8CA1-4EDB-B23E-895887C35ED9}" srcOrd="1" destOrd="0" presId="urn:microsoft.com/office/officeart/2005/8/layout/hProcess4"/>
    <dgm:cxn modelId="{619EC9FA-DDF8-46B0-A6DC-FA92DE0C7680}" type="presParOf" srcId="{FF0D038C-4C2C-43FA-8D88-9394332C2ABF}" destId="{BC882F29-A608-4708-8892-D58273B641D0}" srcOrd="2" destOrd="0" presId="urn:microsoft.com/office/officeart/2005/8/layout/hProcess4"/>
    <dgm:cxn modelId="{2A5B7658-DF67-4D1A-A0CA-B6A61BEB87CB}" type="presParOf" srcId="{BC882F29-A608-4708-8892-D58273B641D0}" destId="{412B4E04-55A2-43F0-B4DC-D378353DA3BF}" srcOrd="0" destOrd="0" presId="urn:microsoft.com/office/officeart/2005/8/layout/hProcess4"/>
    <dgm:cxn modelId="{E9803ACA-A06A-45C7-A921-6218B28B9B16}" type="presParOf" srcId="{BC882F29-A608-4708-8892-D58273B641D0}" destId="{D39AE775-1F46-413F-AF60-BD64B621BA02}" srcOrd="1" destOrd="0" presId="urn:microsoft.com/office/officeart/2005/8/layout/hProcess4"/>
    <dgm:cxn modelId="{873860B0-90A0-406C-8ABF-071388190DD4}" type="presParOf" srcId="{BC882F29-A608-4708-8892-D58273B641D0}" destId="{AD62538F-DABB-4E4D-A989-50CA1B337173}" srcOrd="2" destOrd="0" presId="urn:microsoft.com/office/officeart/2005/8/layout/hProcess4"/>
    <dgm:cxn modelId="{B098794A-25CB-45D8-97FD-11EA0EBFAA8A}" type="presParOf" srcId="{BC882F29-A608-4708-8892-D58273B641D0}" destId="{82C17C2D-1096-42C2-BDF5-5F5591ADCA69}" srcOrd="3" destOrd="0" presId="urn:microsoft.com/office/officeart/2005/8/layout/hProcess4"/>
    <dgm:cxn modelId="{4855745A-49DA-47CD-9026-935AC0407EF9}" type="presParOf" srcId="{BC882F29-A608-4708-8892-D58273B641D0}" destId="{1B083107-62C6-48EE-8F49-4DA7D75BBCAB}" srcOrd="4" destOrd="0" presId="urn:microsoft.com/office/officeart/2005/8/layout/hProcess4"/>
    <dgm:cxn modelId="{AF71C867-589D-41EF-B532-81A8D5DC6351}" type="presParOf" srcId="{FF0D038C-4C2C-43FA-8D88-9394332C2ABF}" destId="{16F7F28E-9539-4191-950C-5B6C4543915D}" srcOrd="3" destOrd="0" presId="urn:microsoft.com/office/officeart/2005/8/layout/hProcess4"/>
    <dgm:cxn modelId="{8B96FA14-7BBD-41EC-819A-9BA561C00520}" type="presParOf" srcId="{FF0D038C-4C2C-43FA-8D88-9394332C2ABF}" destId="{F04253A3-6C6E-4A16-B640-B134FD1FED4C}" srcOrd="4" destOrd="0" presId="urn:microsoft.com/office/officeart/2005/8/layout/hProcess4"/>
    <dgm:cxn modelId="{C95DC626-A7DC-4771-9504-A0F7358CBAF4}" type="presParOf" srcId="{F04253A3-6C6E-4A16-B640-B134FD1FED4C}" destId="{5726AD1E-DC87-4AF1-8CD8-9B093DEABB4D}" srcOrd="0" destOrd="0" presId="urn:microsoft.com/office/officeart/2005/8/layout/hProcess4"/>
    <dgm:cxn modelId="{59F9F8E3-26BB-4D3E-A551-DE303717B0AB}" type="presParOf" srcId="{F04253A3-6C6E-4A16-B640-B134FD1FED4C}" destId="{19AA82CC-059F-4AA2-85A8-BD0D4EF8BA2C}" srcOrd="1" destOrd="0" presId="urn:microsoft.com/office/officeart/2005/8/layout/hProcess4"/>
    <dgm:cxn modelId="{92629E71-C795-4623-80C6-268561DA91FE}" type="presParOf" srcId="{F04253A3-6C6E-4A16-B640-B134FD1FED4C}" destId="{D7635FCA-6D8D-4C57-BC7B-A56E53A2009C}" srcOrd="2" destOrd="0" presId="urn:microsoft.com/office/officeart/2005/8/layout/hProcess4"/>
    <dgm:cxn modelId="{4AEC257C-E4AC-4840-AE1B-7D83B9B1681A}" type="presParOf" srcId="{F04253A3-6C6E-4A16-B640-B134FD1FED4C}" destId="{3605607A-3EE8-49D8-842C-70CA483023B5}" srcOrd="3" destOrd="0" presId="urn:microsoft.com/office/officeart/2005/8/layout/hProcess4"/>
    <dgm:cxn modelId="{2C587D34-99E5-4BEF-B8CC-93B85D980C73}" type="presParOf" srcId="{F04253A3-6C6E-4A16-B640-B134FD1FED4C}" destId="{49D50D57-F88C-4B54-958E-1BD49C6CF97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367C2-1BAB-4390-8839-2C78CB06A8DF}">
      <dsp:nvSpPr>
        <dsp:cNvPr id="0" name=""/>
        <dsp:cNvSpPr/>
      </dsp:nvSpPr>
      <dsp:spPr>
        <a:xfrm>
          <a:off x="0" y="365168"/>
          <a:ext cx="7010400" cy="196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4085" tIns="541528" rIns="544085"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Data Analytics Process</a:t>
          </a:r>
        </a:p>
        <a:p>
          <a:pPr marL="228600" lvl="1" indent="-228600" algn="l" defTabSz="1155700">
            <a:lnSpc>
              <a:spcPct val="90000"/>
            </a:lnSpc>
            <a:spcBef>
              <a:spcPct val="0"/>
            </a:spcBef>
            <a:spcAft>
              <a:spcPct val="15000"/>
            </a:spcAft>
            <a:buChar char="•"/>
          </a:pPr>
          <a:r>
            <a:rPr lang="en-US" sz="2600" kern="1200" dirty="0">
              <a:solidFill>
                <a:schemeClr val="tx1"/>
              </a:solidFill>
            </a:rPr>
            <a:t>Sources of Date in Real Estate</a:t>
          </a:r>
        </a:p>
        <a:p>
          <a:pPr marL="228600" lvl="1" indent="-228600" algn="l" defTabSz="1155700">
            <a:lnSpc>
              <a:spcPct val="90000"/>
            </a:lnSpc>
            <a:spcBef>
              <a:spcPct val="0"/>
            </a:spcBef>
            <a:spcAft>
              <a:spcPct val="15000"/>
            </a:spcAft>
            <a:buChar char="•"/>
          </a:pPr>
          <a:r>
            <a:rPr lang="en-US" sz="2600" kern="1200" dirty="0">
              <a:solidFill>
                <a:schemeClr val="tx1"/>
              </a:solidFill>
            </a:rPr>
            <a:t>Sources of Open Data</a:t>
          </a:r>
        </a:p>
      </dsp:txBody>
      <dsp:txXfrm>
        <a:off x="0" y="365168"/>
        <a:ext cx="7010400" cy="1965600"/>
      </dsp:txXfrm>
    </dsp:sp>
    <dsp:sp modelId="{689718CC-D48E-45F3-9CAD-84B6A0628B3E}">
      <dsp:nvSpPr>
        <dsp:cNvPr id="0" name=""/>
        <dsp:cNvSpPr/>
      </dsp:nvSpPr>
      <dsp:spPr>
        <a:xfrm>
          <a:off x="350520" y="44239"/>
          <a:ext cx="490728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1155700">
            <a:lnSpc>
              <a:spcPct val="90000"/>
            </a:lnSpc>
            <a:spcBef>
              <a:spcPct val="0"/>
            </a:spcBef>
            <a:spcAft>
              <a:spcPct val="35000"/>
            </a:spcAft>
            <a:buNone/>
          </a:pPr>
          <a:r>
            <a:rPr lang="en-US" sz="2600" kern="1200" dirty="0"/>
            <a:t>Introduction to Data Analytics</a:t>
          </a:r>
        </a:p>
      </dsp:txBody>
      <dsp:txXfrm>
        <a:off x="387987" y="81706"/>
        <a:ext cx="4832346" cy="692586"/>
      </dsp:txXfrm>
    </dsp:sp>
    <dsp:sp modelId="{4597F775-C43F-408E-B58F-934CDF2FA806}">
      <dsp:nvSpPr>
        <dsp:cNvPr id="0" name=""/>
        <dsp:cNvSpPr/>
      </dsp:nvSpPr>
      <dsp:spPr>
        <a:xfrm>
          <a:off x="0" y="2917760"/>
          <a:ext cx="7010400" cy="196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4085" tIns="541528" rIns="544085"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Process</a:t>
          </a:r>
        </a:p>
        <a:p>
          <a:pPr marL="228600" lvl="1" indent="-228600" algn="l" defTabSz="1155700">
            <a:lnSpc>
              <a:spcPct val="90000"/>
            </a:lnSpc>
            <a:spcBef>
              <a:spcPct val="0"/>
            </a:spcBef>
            <a:spcAft>
              <a:spcPct val="15000"/>
            </a:spcAft>
            <a:buChar char="•"/>
          </a:pPr>
          <a:r>
            <a:rPr lang="en-US" sz="2600" kern="1200" dirty="0"/>
            <a:t>Example v2V Land Bank</a:t>
          </a:r>
        </a:p>
        <a:p>
          <a:pPr marL="228600" lvl="1" indent="-228600" algn="l" defTabSz="1155700">
            <a:lnSpc>
              <a:spcPct val="90000"/>
            </a:lnSpc>
            <a:spcBef>
              <a:spcPct val="0"/>
            </a:spcBef>
            <a:spcAft>
              <a:spcPct val="15000"/>
            </a:spcAft>
            <a:buChar char="•"/>
          </a:pPr>
          <a:endParaRPr lang="en-US" sz="2600" kern="1200" dirty="0"/>
        </a:p>
      </dsp:txBody>
      <dsp:txXfrm>
        <a:off x="0" y="2917760"/>
        <a:ext cx="7010400" cy="1965600"/>
      </dsp:txXfrm>
    </dsp:sp>
    <dsp:sp modelId="{4779BEBD-F20E-4CE7-A596-8B79525B7328}">
      <dsp:nvSpPr>
        <dsp:cNvPr id="0" name=""/>
        <dsp:cNvSpPr/>
      </dsp:nvSpPr>
      <dsp:spPr>
        <a:xfrm>
          <a:off x="350520" y="2534000"/>
          <a:ext cx="490728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484" tIns="0" rIns="185484" bIns="0" numCol="1" spcCol="1270" anchor="ctr" anchorCtr="0">
          <a:noAutofit/>
        </a:bodyPr>
        <a:lstStyle/>
        <a:p>
          <a:pPr marL="0" lvl="0" indent="0" algn="l" defTabSz="1155700">
            <a:lnSpc>
              <a:spcPct val="90000"/>
            </a:lnSpc>
            <a:spcBef>
              <a:spcPct val="0"/>
            </a:spcBef>
            <a:spcAft>
              <a:spcPct val="35000"/>
            </a:spcAft>
            <a:buNone/>
          </a:pPr>
          <a:r>
            <a:rPr lang="en-US" sz="2600" kern="1200" dirty="0"/>
            <a:t>Integrating Data &amp; Analytics</a:t>
          </a:r>
        </a:p>
      </dsp:txBody>
      <dsp:txXfrm>
        <a:off x="387987" y="2571467"/>
        <a:ext cx="483234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DB056-8472-4F80-9592-FC341EA03BCE}">
      <dsp:nvSpPr>
        <dsp:cNvPr id="0" name=""/>
        <dsp:cNvSpPr/>
      </dsp:nvSpPr>
      <dsp:spPr>
        <a:xfrm>
          <a:off x="3229" y="1470688"/>
          <a:ext cx="3991296" cy="17055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Major Issue: Urban Blight</a:t>
          </a:r>
        </a:p>
        <a:p>
          <a:pPr marL="114300" lvl="1" indent="-114300" algn="l" defTabSz="666750">
            <a:lnSpc>
              <a:spcPct val="90000"/>
            </a:lnSpc>
            <a:spcBef>
              <a:spcPct val="0"/>
            </a:spcBef>
            <a:spcAft>
              <a:spcPct val="15000"/>
            </a:spcAft>
            <a:buChar char="•"/>
          </a:pPr>
          <a:r>
            <a:rPr lang="en-US" sz="1500" kern="1200" dirty="0"/>
            <a:t>Focused Issue: Abandoned Housing</a:t>
          </a:r>
        </a:p>
        <a:p>
          <a:pPr marL="114300" lvl="1" indent="-114300" algn="l" defTabSz="666750">
            <a:lnSpc>
              <a:spcPct val="90000"/>
            </a:lnSpc>
            <a:spcBef>
              <a:spcPct val="0"/>
            </a:spcBef>
            <a:spcAft>
              <a:spcPct val="15000"/>
            </a:spcAft>
            <a:buChar char="•"/>
          </a:pPr>
          <a:r>
            <a:rPr lang="en-US" sz="1500" kern="1200" dirty="0"/>
            <a:t>Approach:</a:t>
          </a:r>
        </a:p>
        <a:p>
          <a:pPr marL="228600" lvl="2" indent="-114300" algn="l" defTabSz="666750">
            <a:lnSpc>
              <a:spcPct val="90000"/>
            </a:lnSpc>
            <a:spcBef>
              <a:spcPct val="0"/>
            </a:spcBef>
            <a:spcAft>
              <a:spcPct val="15000"/>
            </a:spcAft>
            <a:buChar char="•"/>
          </a:pPr>
          <a:r>
            <a:rPr lang="en-US" sz="1500" kern="1200" dirty="0"/>
            <a:t>Theoretical</a:t>
          </a:r>
        </a:p>
        <a:p>
          <a:pPr marL="228600" lvl="2" indent="-114300" algn="l" defTabSz="666750">
            <a:lnSpc>
              <a:spcPct val="90000"/>
            </a:lnSpc>
            <a:spcBef>
              <a:spcPct val="0"/>
            </a:spcBef>
            <a:spcAft>
              <a:spcPct val="15000"/>
            </a:spcAft>
            <a:buChar char="•"/>
          </a:pPr>
          <a:r>
            <a:rPr lang="en-US" sz="1500" kern="1200" dirty="0"/>
            <a:t>Geospatial</a:t>
          </a:r>
        </a:p>
      </dsp:txBody>
      <dsp:txXfrm>
        <a:off x="42477" y="1509936"/>
        <a:ext cx="3912800" cy="1261544"/>
      </dsp:txXfrm>
    </dsp:sp>
    <dsp:sp modelId="{317C9325-8CA1-4EDB-B23E-895887C35ED9}">
      <dsp:nvSpPr>
        <dsp:cNvPr id="0" name=""/>
        <dsp:cNvSpPr/>
      </dsp:nvSpPr>
      <dsp:spPr>
        <a:xfrm>
          <a:off x="2055759" y="1189356"/>
          <a:ext cx="3209045" cy="3209045"/>
        </a:xfrm>
        <a:prstGeom prst="leftCircularArrow">
          <a:avLst>
            <a:gd name="adj1" fmla="val 2596"/>
            <a:gd name="adj2" fmla="val 315276"/>
            <a:gd name="adj3" fmla="val 2090787"/>
            <a:gd name="adj4" fmla="val 9024489"/>
            <a:gd name="adj5" fmla="val 3028"/>
          </a:avLst>
        </a:prstGeom>
        <a:solidFill>
          <a:schemeClr val="accent1">
            <a:tint val="60000"/>
            <a:hueOff val="0"/>
            <a:satOff val="0"/>
            <a:lumOff val="0"/>
            <a:alphaOff val="0"/>
          </a:schemeClr>
        </a:solidFill>
        <a:ln w="76200">
          <a:noFill/>
        </a:ln>
        <a:effectLst/>
      </dsp:spPr>
      <dsp:style>
        <a:lnRef idx="0">
          <a:scrgbClr r="0" g="0" b="0"/>
        </a:lnRef>
        <a:fillRef idx="1">
          <a:scrgbClr r="0" g="0" b="0"/>
        </a:fillRef>
        <a:effectRef idx="0">
          <a:scrgbClr r="0" g="0" b="0"/>
        </a:effectRef>
        <a:fontRef idx="minor">
          <a:schemeClr val="lt1"/>
        </a:fontRef>
      </dsp:style>
    </dsp:sp>
    <dsp:sp modelId="{94874945-CE13-48B3-8E0A-CB77BFF81D36}">
      <dsp:nvSpPr>
        <dsp:cNvPr id="0" name=""/>
        <dsp:cNvSpPr/>
      </dsp:nvSpPr>
      <dsp:spPr>
        <a:xfrm>
          <a:off x="1424488" y="2810729"/>
          <a:ext cx="1838048" cy="73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Problem Statement</a:t>
          </a:r>
        </a:p>
      </dsp:txBody>
      <dsp:txXfrm>
        <a:off x="1445896" y="2832137"/>
        <a:ext cx="1795232" cy="688115"/>
      </dsp:txXfrm>
    </dsp:sp>
    <dsp:sp modelId="{D39AE775-1F46-413F-AF60-BD64B621BA02}">
      <dsp:nvSpPr>
        <dsp:cNvPr id="0" name=""/>
        <dsp:cNvSpPr/>
      </dsp:nvSpPr>
      <dsp:spPr>
        <a:xfrm>
          <a:off x="4391174" y="1470688"/>
          <a:ext cx="2067804" cy="17055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Data Identification</a:t>
          </a:r>
        </a:p>
        <a:p>
          <a:pPr marL="114300" lvl="1" indent="-114300" algn="l" defTabSz="666750">
            <a:lnSpc>
              <a:spcPct val="90000"/>
            </a:lnSpc>
            <a:spcBef>
              <a:spcPct val="0"/>
            </a:spcBef>
            <a:spcAft>
              <a:spcPct val="15000"/>
            </a:spcAft>
            <a:buChar char="•"/>
          </a:pPr>
          <a:r>
            <a:rPr lang="en-US" sz="1500" kern="1200" dirty="0"/>
            <a:t>Data Capture</a:t>
          </a:r>
        </a:p>
        <a:p>
          <a:pPr marL="114300" lvl="1" indent="-114300" algn="l" defTabSz="666750">
            <a:lnSpc>
              <a:spcPct val="90000"/>
            </a:lnSpc>
            <a:spcBef>
              <a:spcPct val="0"/>
            </a:spcBef>
            <a:spcAft>
              <a:spcPct val="15000"/>
            </a:spcAft>
            <a:buChar char="•"/>
          </a:pPr>
          <a:r>
            <a:rPr lang="en-US" sz="1500" kern="1200" dirty="0"/>
            <a:t>Data Scrubbing</a:t>
          </a:r>
        </a:p>
        <a:p>
          <a:pPr marL="114300" lvl="1" indent="-114300" algn="l" defTabSz="666750">
            <a:lnSpc>
              <a:spcPct val="90000"/>
            </a:lnSpc>
            <a:spcBef>
              <a:spcPct val="0"/>
            </a:spcBef>
            <a:spcAft>
              <a:spcPct val="15000"/>
            </a:spcAft>
            <a:buChar char="•"/>
          </a:pPr>
          <a:r>
            <a:rPr lang="en-US" sz="1500" kern="1200" dirty="0"/>
            <a:t>Data Blending</a:t>
          </a:r>
        </a:p>
      </dsp:txBody>
      <dsp:txXfrm>
        <a:off x="4430422" y="1875402"/>
        <a:ext cx="1989308" cy="1261544"/>
      </dsp:txXfrm>
    </dsp:sp>
    <dsp:sp modelId="{16F7F28E-9539-4191-950C-5B6C4543915D}">
      <dsp:nvSpPr>
        <dsp:cNvPr id="0" name=""/>
        <dsp:cNvSpPr/>
      </dsp:nvSpPr>
      <dsp:spPr>
        <a:xfrm>
          <a:off x="5465826" y="185879"/>
          <a:ext cx="3456395" cy="3456395"/>
        </a:xfrm>
        <a:prstGeom prst="circularArrow">
          <a:avLst>
            <a:gd name="adj1" fmla="val 2410"/>
            <a:gd name="adj2" fmla="val 291456"/>
            <a:gd name="adj3" fmla="val 19533033"/>
            <a:gd name="adj4" fmla="val 12575511"/>
            <a:gd name="adj5" fmla="val 281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17C2D-1096-42C2-BDF5-5F5591ADCA69}">
      <dsp:nvSpPr>
        <dsp:cNvPr id="0" name=""/>
        <dsp:cNvSpPr/>
      </dsp:nvSpPr>
      <dsp:spPr>
        <a:xfrm>
          <a:off x="4850686" y="1105223"/>
          <a:ext cx="1838048" cy="73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Data Development</a:t>
          </a:r>
        </a:p>
      </dsp:txBody>
      <dsp:txXfrm>
        <a:off x="4872094" y="1126631"/>
        <a:ext cx="1795232" cy="688115"/>
      </dsp:txXfrm>
    </dsp:sp>
    <dsp:sp modelId="{19AA82CC-059F-4AA2-85A8-BD0D4EF8BA2C}">
      <dsp:nvSpPr>
        <dsp:cNvPr id="0" name=""/>
        <dsp:cNvSpPr/>
      </dsp:nvSpPr>
      <dsp:spPr>
        <a:xfrm>
          <a:off x="7085382" y="1470688"/>
          <a:ext cx="3502447" cy="17055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Exploratory Analysis</a:t>
          </a:r>
        </a:p>
        <a:p>
          <a:pPr marL="171450" lvl="1" indent="-171450" algn="l" defTabSz="800100">
            <a:lnSpc>
              <a:spcPct val="90000"/>
            </a:lnSpc>
            <a:spcBef>
              <a:spcPct val="0"/>
            </a:spcBef>
            <a:spcAft>
              <a:spcPct val="15000"/>
            </a:spcAft>
            <a:buChar char="•"/>
          </a:pPr>
          <a:r>
            <a:rPr lang="en-US" sz="1800" kern="1200" dirty="0"/>
            <a:t>Model Specification</a:t>
          </a:r>
        </a:p>
        <a:p>
          <a:pPr marL="171450" lvl="1" indent="-171450" algn="l" defTabSz="800100">
            <a:lnSpc>
              <a:spcPct val="90000"/>
            </a:lnSpc>
            <a:spcBef>
              <a:spcPct val="0"/>
            </a:spcBef>
            <a:spcAft>
              <a:spcPct val="15000"/>
            </a:spcAft>
            <a:buChar char="•"/>
          </a:pPr>
          <a:r>
            <a:rPr lang="en-US" sz="1800" kern="1200" dirty="0"/>
            <a:t>Empirical/Spatial Analysis</a:t>
          </a:r>
        </a:p>
        <a:p>
          <a:pPr marL="171450" lvl="1" indent="-171450" algn="l" defTabSz="800100">
            <a:lnSpc>
              <a:spcPct val="90000"/>
            </a:lnSpc>
            <a:spcBef>
              <a:spcPct val="0"/>
            </a:spcBef>
            <a:spcAft>
              <a:spcPct val="15000"/>
            </a:spcAft>
            <a:buChar char="•"/>
          </a:pPr>
          <a:r>
            <a:rPr lang="en-US" sz="1800" kern="1200" dirty="0"/>
            <a:t>Findings</a:t>
          </a:r>
        </a:p>
        <a:p>
          <a:pPr marL="171450" lvl="1" indent="-171450" algn="l" defTabSz="800100">
            <a:lnSpc>
              <a:spcPct val="90000"/>
            </a:lnSpc>
            <a:spcBef>
              <a:spcPct val="0"/>
            </a:spcBef>
            <a:spcAft>
              <a:spcPct val="15000"/>
            </a:spcAft>
            <a:buChar char="•"/>
          </a:pPr>
          <a:r>
            <a:rPr lang="en-US" sz="1800" kern="1200" dirty="0"/>
            <a:t>Implications</a:t>
          </a:r>
        </a:p>
        <a:p>
          <a:pPr marL="171450" lvl="1" indent="-171450" algn="l" defTabSz="800100">
            <a:lnSpc>
              <a:spcPct val="90000"/>
            </a:lnSpc>
            <a:spcBef>
              <a:spcPct val="0"/>
            </a:spcBef>
            <a:spcAft>
              <a:spcPct val="15000"/>
            </a:spcAft>
            <a:buChar char="•"/>
          </a:pPr>
          <a:r>
            <a:rPr lang="en-US" sz="1800" kern="1200" dirty="0"/>
            <a:t>Residuals: Next Steps</a:t>
          </a:r>
        </a:p>
      </dsp:txBody>
      <dsp:txXfrm>
        <a:off x="7124630" y="1509936"/>
        <a:ext cx="3423951" cy="1261544"/>
      </dsp:txXfrm>
    </dsp:sp>
    <dsp:sp modelId="{3605607A-3EE8-49D8-842C-70CA483023B5}">
      <dsp:nvSpPr>
        <dsp:cNvPr id="0" name=""/>
        <dsp:cNvSpPr/>
      </dsp:nvSpPr>
      <dsp:spPr>
        <a:xfrm>
          <a:off x="8087142" y="3377142"/>
          <a:ext cx="1838048" cy="73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Research &amp; Output</a:t>
          </a:r>
        </a:p>
      </dsp:txBody>
      <dsp:txXfrm>
        <a:off x="8108550" y="3398550"/>
        <a:ext cx="1795232" cy="688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DB056-8472-4F80-9592-FC341EA03BCE}">
      <dsp:nvSpPr>
        <dsp:cNvPr id="0" name=""/>
        <dsp:cNvSpPr/>
      </dsp:nvSpPr>
      <dsp:spPr>
        <a:xfrm>
          <a:off x="3229" y="1470688"/>
          <a:ext cx="3991296" cy="17055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Major Issue: Urban Blight</a:t>
          </a:r>
        </a:p>
        <a:p>
          <a:pPr marL="114300" lvl="1" indent="-114300" algn="l" defTabSz="666750">
            <a:lnSpc>
              <a:spcPct val="90000"/>
            </a:lnSpc>
            <a:spcBef>
              <a:spcPct val="0"/>
            </a:spcBef>
            <a:spcAft>
              <a:spcPct val="15000"/>
            </a:spcAft>
            <a:buChar char="•"/>
          </a:pPr>
          <a:r>
            <a:rPr lang="en-US" sz="1500" kern="1200" dirty="0"/>
            <a:t>Focused Issue: Abandoned Housing</a:t>
          </a:r>
        </a:p>
        <a:p>
          <a:pPr marL="114300" lvl="1" indent="-114300" algn="l" defTabSz="666750">
            <a:lnSpc>
              <a:spcPct val="90000"/>
            </a:lnSpc>
            <a:spcBef>
              <a:spcPct val="0"/>
            </a:spcBef>
            <a:spcAft>
              <a:spcPct val="15000"/>
            </a:spcAft>
            <a:buChar char="•"/>
          </a:pPr>
          <a:r>
            <a:rPr lang="en-US" sz="1500" kern="1200" dirty="0"/>
            <a:t>Case Study: Land Bank of Kansas City</a:t>
          </a:r>
        </a:p>
        <a:p>
          <a:pPr marL="228600" lvl="2" indent="-114300" algn="l" defTabSz="666750">
            <a:lnSpc>
              <a:spcPct val="90000"/>
            </a:lnSpc>
            <a:spcBef>
              <a:spcPct val="0"/>
            </a:spcBef>
            <a:spcAft>
              <a:spcPct val="15000"/>
            </a:spcAft>
            <a:buChar char="•"/>
          </a:pPr>
          <a:r>
            <a:rPr lang="en-US" sz="1500" kern="1200" dirty="0"/>
            <a:t>Improve Housing Access, Equity</a:t>
          </a:r>
        </a:p>
        <a:p>
          <a:pPr marL="228600" lvl="2" indent="-114300" algn="l" defTabSz="666750">
            <a:lnSpc>
              <a:spcPct val="90000"/>
            </a:lnSpc>
            <a:spcBef>
              <a:spcPct val="0"/>
            </a:spcBef>
            <a:spcAft>
              <a:spcPct val="15000"/>
            </a:spcAft>
            <a:buChar char="•"/>
          </a:pPr>
          <a:r>
            <a:rPr lang="en-US" sz="1500" kern="1200" dirty="0"/>
            <a:t>Stabilize/Revitalize Neighborhoods</a:t>
          </a:r>
        </a:p>
      </dsp:txBody>
      <dsp:txXfrm>
        <a:off x="42477" y="1509936"/>
        <a:ext cx="3912800" cy="1261544"/>
      </dsp:txXfrm>
    </dsp:sp>
    <dsp:sp modelId="{317C9325-8CA1-4EDB-B23E-895887C35ED9}">
      <dsp:nvSpPr>
        <dsp:cNvPr id="0" name=""/>
        <dsp:cNvSpPr/>
      </dsp:nvSpPr>
      <dsp:spPr>
        <a:xfrm>
          <a:off x="2055759" y="1189356"/>
          <a:ext cx="3209045" cy="3209045"/>
        </a:xfrm>
        <a:prstGeom prst="leftCircularArrow">
          <a:avLst>
            <a:gd name="adj1" fmla="val 2596"/>
            <a:gd name="adj2" fmla="val 315276"/>
            <a:gd name="adj3" fmla="val 2090787"/>
            <a:gd name="adj4" fmla="val 9024489"/>
            <a:gd name="adj5" fmla="val 3028"/>
          </a:avLst>
        </a:prstGeom>
        <a:solidFill>
          <a:schemeClr val="accent1">
            <a:tint val="60000"/>
            <a:hueOff val="0"/>
            <a:satOff val="0"/>
            <a:lumOff val="0"/>
            <a:alphaOff val="0"/>
          </a:schemeClr>
        </a:solidFill>
        <a:ln w="76200">
          <a:noFill/>
        </a:ln>
        <a:effectLst/>
      </dsp:spPr>
      <dsp:style>
        <a:lnRef idx="0">
          <a:scrgbClr r="0" g="0" b="0"/>
        </a:lnRef>
        <a:fillRef idx="1">
          <a:scrgbClr r="0" g="0" b="0"/>
        </a:fillRef>
        <a:effectRef idx="0">
          <a:scrgbClr r="0" g="0" b="0"/>
        </a:effectRef>
        <a:fontRef idx="minor">
          <a:schemeClr val="lt1"/>
        </a:fontRef>
      </dsp:style>
    </dsp:sp>
    <dsp:sp modelId="{94874945-CE13-48B3-8E0A-CB77BFF81D36}">
      <dsp:nvSpPr>
        <dsp:cNvPr id="0" name=""/>
        <dsp:cNvSpPr/>
      </dsp:nvSpPr>
      <dsp:spPr>
        <a:xfrm>
          <a:off x="1424488" y="2810729"/>
          <a:ext cx="1838048" cy="73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Problem Statement</a:t>
          </a:r>
        </a:p>
      </dsp:txBody>
      <dsp:txXfrm>
        <a:off x="1445896" y="2832137"/>
        <a:ext cx="1795232" cy="688115"/>
      </dsp:txXfrm>
    </dsp:sp>
    <dsp:sp modelId="{D39AE775-1F46-413F-AF60-BD64B621BA02}">
      <dsp:nvSpPr>
        <dsp:cNvPr id="0" name=""/>
        <dsp:cNvSpPr/>
      </dsp:nvSpPr>
      <dsp:spPr>
        <a:xfrm>
          <a:off x="4391174" y="1470688"/>
          <a:ext cx="2067804" cy="17055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Data Identification</a:t>
          </a:r>
        </a:p>
        <a:p>
          <a:pPr marL="114300" lvl="1" indent="-114300" algn="l" defTabSz="666750">
            <a:lnSpc>
              <a:spcPct val="90000"/>
            </a:lnSpc>
            <a:spcBef>
              <a:spcPct val="0"/>
            </a:spcBef>
            <a:spcAft>
              <a:spcPct val="15000"/>
            </a:spcAft>
            <a:buChar char="•"/>
          </a:pPr>
          <a:r>
            <a:rPr lang="en-US" sz="1500" kern="1200" dirty="0"/>
            <a:t>Data Capture</a:t>
          </a:r>
        </a:p>
        <a:p>
          <a:pPr marL="114300" lvl="1" indent="-114300" algn="l" defTabSz="666750">
            <a:lnSpc>
              <a:spcPct val="90000"/>
            </a:lnSpc>
            <a:spcBef>
              <a:spcPct val="0"/>
            </a:spcBef>
            <a:spcAft>
              <a:spcPct val="15000"/>
            </a:spcAft>
            <a:buChar char="•"/>
          </a:pPr>
          <a:r>
            <a:rPr lang="en-US" sz="1500" kern="1200" dirty="0"/>
            <a:t>Data Scrubbing</a:t>
          </a:r>
        </a:p>
        <a:p>
          <a:pPr marL="114300" lvl="1" indent="-114300" algn="l" defTabSz="666750">
            <a:lnSpc>
              <a:spcPct val="90000"/>
            </a:lnSpc>
            <a:spcBef>
              <a:spcPct val="0"/>
            </a:spcBef>
            <a:spcAft>
              <a:spcPct val="15000"/>
            </a:spcAft>
            <a:buChar char="•"/>
          </a:pPr>
          <a:r>
            <a:rPr lang="en-US" sz="1500" kern="1200" dirty="0"/>
            <a:t>Data Aggregation</a:t>
          </a:r>
        </a:p>
      </dsp:txBody>
      <dsp:txXfrm>
        <a:off x="4430422" y="1875402"/>
        <a:ext cx="1989308" cy="1261544"/>
      </dsp:txXfrm>
    </dsp:sp>
    <dsp:sp modelId="{16F7F28E-9539-4191-950C-5B6C4543915D}">
      <dsp:nvSpPr>
        <dsp:cNvPr id="0" name=""/>
        <dsp:cNvSpPr/>
      </dsp:nvSpPr>
      <dsp:spPr>
        <a:xfrm>
          <a:off x="5467222" y="187287"/>
          <a:ext cx="3445886" cy="3445886"/>
        </a:xfrm>
        <a:prstGeom prst="circularArrow">
          <a:avLst>
            <a:gd name="adj1" fmla="val 2417"/>
            <a:gd name="adj2" fmla="val 292395"/>
            <a:gd name="adj3" fmla="val 19529062"/>
            <a:gd name="adj4" fmla="val 12572479"/>
            <a:gd name="adj5" fmla="val 28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17C2D-1096-42C2-BDF5-5F5591ADCA69}">
      <dsp:nvSpPr>
        <dsp:cNvPr id="0" name=""/>
        <dsp:cNvSpPr/>
      </dsp:nvSpPr>
      <dsp:spPr>
        <a:xfrm>
          <a:off x="4850686" y="1105223"/>
          <a:ext cx="1838048" cy="73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Data Development</a:t>
          </a:r>
        </a:p>
      </dsp:txBody>
      <dsp:txXfrm>
        <a:off x="4872094" y="1126631"/>
        <a:ext cx="1795232" cy="688115"/>
      </dsp:txXfrm>
    </dsp:sp>
    <dsp:sp modelId="{19AA82CC-059F-4AA2-85A8-BD0D4EF8BA2C}">
      <dsp:nvSpPr>
        <dsp:cNvPr id="0" name=""/>
        <dsp:cNvSpPr/>
      </dsp:nvSpPr>
      <dsp:spPr>
        <a:xfrm>
          <a:off x="7076243" y="1122575"/>
          <a:ext cx="3502447" cy="24067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Exploratory Analysis</a:t>
          </a:r>
        </a:p>
        <a:p>
          <a:pPr marL="171450" lvl="1" indent="-171450" algn="l" defTabSz="800100">
            <a:lnSpc>
              <a:spcPct val="90000"/>
            </a:lnSpc>
            <a:spcBef>
              <a:spcPct val="0"/>
            </a:spcBef>
            <a:spcAft>
              <a:spcPct val="15000"/>
            </a:spcAft>
            <a:buChar char="•"/>
          </a:pPr>
          <a:r>
            <a:rPr lang="en-US" sz="1800" kern="1200" dirty="0"/>
            <a:t>User Identification: Personas</a:t>
          </a:r>
        </a:p>
        <a:p>
          <a:pPr marL="171450" lvl="1" indent="-171450" algn="l" defTabSz="800100">
            <a:lnSpc>
              <a:spcPct val="90000"/>
            </a:lnSpc>
            <a:spcBef>
              <a:spcPct val="0"/>
            </a:spcBef>
            <a:spcAft>
              <a:spcPct val="15000"/>
            </a:spcAft>
            <a:buChar char="•"/>
          </a:pPr>
          <a:r>
            <a:rPr lang="en-US" sz="1800" kern="1200" dirty="0"/>
            <a:t>Mock-up</a:t>
          </a:r>
        </a:p>
        <a:p>
          <a:pPr marL="171450" lvl="1" indent="-171450" algn="l" defTabSz="800100">
            <a:lnSpc>
              <a:spcPct val="90000"/>
            </a:lnSpc>
            <a:spcBef>
              <a:spcPct val="0"/>
            </a:spcBef>
            <a:spcAft>
              <a:spcPct val="15000"/>
            </a:spcAft>
            <a:buChar char="•"/>
          </a:pPr>
          <a:r>
            <a:rPr lang="en-US" sz="1800" kern="1200" dirty="0"/>
            <a:t>User Experience Testing</a:t>
          </a:r>
        </a:p>
        <a:p>
          <a:pPr marL="171450" lvl="1" indent="-171450" algn="l" defTabSz="800100">
            <a:lnSpc>
              <a:spcPct val="90000"/>
            </a:lnSpc>
            <a:spcBef>
              <a:spcPct val="0"/>
            </a:spcBef>
            <a:spcAft>
              <a:spcPct val="15000"/>
            </a:spcAft>
            <a:buChar char="•"/>
          </a:pPr>
          <a:r>
            <a:rPr lang="en-US" sz="1800" kern="1200" dirty="0"/>
            <a:t>Website Launch</a:t>
          </a:r>
        </a:p>
        <a:p>
          <a:pPr marL="171450" lvl="1" indent="-171450" algn="l" defTabSz="800100">
            <a:lnSpc>
              <a:spcPct val="90000"/>
            </a:lnSpc>
            <a:spcBef>
              <a:spcPct val="0"/>
            </a:spcBef>
            <a:spcAft>
              <a:spcPct val="15000"/>
            </a:spcAft>
            <a:buChar char="•"/>
          </a:pPr>
          <a:r>
            <a:rPr lang="en-US" sz="1800" kern="1200" dirty="0"/>
            <a:t>Maintenance</a:t>
          </a:r>
        </a:p>
        <a:p>
          <a:pPr marL="171450" lvl="1" indent="-171450" algn="l" defTabSz="800100">
            <a:lnSpc>
              <a:spcPct val="90000"/>
            </a:lnSpc>
            <a:spcBef>
              <a:spcPct val="0"/>
            </a:spcBef>
            <a:spcAft>
              <a:spcPct val="15000"/>
            </a:spcAft>
            <a:buChar char="•"/>
          </a:pPr>
          <a:r>
            <a:rPr lang="en-US" sz="1800" kern="1200" dirty="0"/>
            <a:t>Enhancement</a:t>
          </a:r>
        </a:p>
        <a:p>
          <a:pPr marL="171450" lvl="1" indent="-171450" algn="l" defTabSz="800100">
            <a:lnSpc>
              <a:spcPct val="90000"/>
            </a:lnSpc>
            <a:spcBef>
              <a:spcPct val="0"/>
            </a:spcBef>
            <a:spcAft>
              <a:spcPct val="15000"/>
            </a:spcAft>
            <a:buChar char="•"/>
          </a:pPr>
          <a:r>
            <a:rPr lang="en-US" sz="1800" kern="1200" dirty="0"/>
            <a:t>Extension: Scalability</a:t>
          </a:r>
        </a:p>
      </dsp:txBody>
      <dsp:txXfrm>
        <a:off x="7131629" y="1177961"/>
        <a:ext cx="3391675" cy="1780239"/>
      </dsp:txXfrm>
    </dsp:sp>
    <dsp:sp modelId="{3605607A-3EE8-49D8-842C-70CA483023B5}">
      <dsp:nvSpPr>
        <dsp:cNvPr id="0" name=""/>
        <dsp:cNvSpPr/>
      </dsp:nvSpPr>
      <dsp:spPr>
        <a:xfrm>
          <a:off x="8657690" y="256991"/>
          <a:ext cx="1838048" cy="730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Analysis &amp; Output</a:t>
          </a:r>
        </a:p>
      </dsp:txBody>
      <dsp:txXfrm>
        <a:off x="8679098" y="278399"/>
        <a:ext cx="1795232" cy="6881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ABE0A-C7C2-448D-9ADF-3778B90DF3A2}" type="datetimeFigureOut">
              <a:rPr lang="en-US" smtClean="0"/>
              <a:t>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E66F0-7F81-4810-A655-F113F84BDBC6}" type="slidenum">
              <a:rPr lang="en-US" smtClean="0"/>
              <a:t>‹#›</a:t>
            </a:fld>
            <a:endParaRPr lang="en-US"/>
          </a:p>
        </p:txBody>
      </p:sp>
    </p:spTree>
    <p:extLst>
      <p:ext uri="{BB962C8B-B14F-4D97-AF65-F5344CB8AC3E}">
        <p14:creationId xmlns:p14="http://schemas.microsoft.com/office/powerpoint/2010/main" val="82721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E5CE9A-EC88-44B5-952B-E76B779F1CAF}" type="slidenum">
              <a:rPr lang="en-US" smtClean="0"/>
              <a:pPr>
                <a:defRPr/>
              </a:pPr>
              <a:t>2</a:t>
            </a:fld>
            <a:endParaRPr lang="en-US"/>
          </a:p>
        </p:txBody>
      </p:sp>
    </p:spTree>
    <p:extLst>
      <p:ext uri="{BB962C8B-B14F-4D97-AF65-F5344CB8AC3E}">
        <p14:creationId xmlns:p14="http://schemas.microsoft.com/office/powerpoint/2010/main" val="163524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EF0D-E278-45D3-ACAE-652F23AF6C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216EA0-622D-4871-8000-2186C8A21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36C28B-9E00-40F4-9D38-99811E8E933C}"/>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5" name="Footer Placeholder 4">
            <a:extLst>
              <a:ext uri="{FF2B5EF4-FFF2-40B4-BE49-F238E27FC236}">
                <a16:creationId xmlns:a16="http://schemas.microsoft.com/office/drawing/2014/main" id="{219773C1-B10A-4DB9-99C0-C91696126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395CA-24CF-4B8A-9AEB-4ED43C22C03A}"/>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24754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797D-FE07-4FDF-8342-A4D67B0B34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D12DBC-2190-45F8-8468-81E302206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9FB11-14D1-4615-AA54-0D8C7B7323F9}"/>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5" name="Footer Placeholder 4">
            <a:extLst>
              <a:ext uri="{FF2B5EF4-FFF2-40B4-BE49-F238E27FC236}">
                <a16:creationId xmlns:a16="http://schemas.microsoft.com/office/drawing/2014/main" id="{81D723D3-48BD-4432-AA25-265D603CC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FEA0F-C1DE-415F-B516-37F28275E9EC}"/>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164043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C4AA8-227A-4D23-A514-F001564FAE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C9B639-4EC6-4A7D-8F4E-D1C3029BF0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AAEDB-6AA1-473A-843E-F922331B165A}"/>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5" name="Footer Placeholder 4">
            <a:extLst>
              <a:ext uri="{FF2B5EF4-FFF2-40B4-BE49-F238E27FC236}">
                <a16:creationId xmlns:a16="http://schemas.microsoft.com/office/drawing/2014/main" id="{C41704D7-0CAB-4615-83E8-657363633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8EDF9-02CF-4468-8B92-4F1F108818E5}"/>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256102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ECB3-73AC-4091-8B3F-B90C2B697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8EC00-9CF7-497E-A9E3-F9C5EC7D5F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73891-08C7-4DDA-8C58-F86FD54C3868}"/>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5" name="Footer Placeholder 4">
            <a:extLst>
              <a:ext uri="{FF2B5EF4-FFF2-40B4-BE49-F238E27FC236}">
                <a16:creationId xmlns:a16="http://schemas.microsoft.com/office/drawing/2014/main" id="{6383D3B7-C426-4F08-94EE-196E7745D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8D65C-171F-4A70-9D5D-AADA33F5B5F0}"/>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292953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14C6-7250-4D3C-BF6A-9AE6116C6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F0A656-D20F-4FAB-A926-275B71993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BBF6E-2692-46B3-9999-2FE90BE838B6}"/>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5" name="Footer Placeholder 4">
            <a:extLst>
              <a:ext uri="{FF2B5EF4-FFF2-40B4-BE49-F238E27FC236}">
                <a16:creationId xmlns:a16="http://schemas.microsoft.com/office/drawing/2014/main" id="{E26CC394-3EB0-48E2-9353-9B9FBE39D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F9713-D53B-4F2D-A345-16B651186AD7}"/>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404467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8D2F-F4BA-47D4-A88C-018EA9C76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99012-75FB-40B2-890B-6F9E6DF5B6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1537E2-5C9B-4EF6-A1F8-E3A3C84DC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9F26F-3F53-4592-80AB-C784305A6397}"/>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6" name="Footer Placeholder 5">
            <a:extLst>
              <a:ext uri="{FF2B5EF4-FFF2-40B4-BE49-F238E27FC236}">
                <a16:creationId xmlns:a16="http://schemas.microsoft.com/office/drawing/2014/main" id="{6E3E8265-E483-4DB4-AFFA-2B59033CB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EFACF-964E-4DEA-B6D0-174EF72B9DA4}"/>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416238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A429-B87E-41D7-A24F-319A2121D9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458E07-AC78-4AB1-8216-337BABB84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B725F-9BBF-4A40-BE40-EA5FA55A04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32138-187F-40A8-ADE8-4EAABF1B5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07862-10C2-43F5-B4E6-FA02BE967B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8CAE93-5CF5-4A38-ADEF-68B042DA628F}"/>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8" name="Footer Placeholder 7">
            <a:extLst>
              <a:ext uri="{FF2B5EF4-FFF2-40B4-BE49-F238E27FC236}">
                <a16:creationId xmlns:a16="http://schemas.microsoft.com/office/drawing/2014/main" id="{D9EA0ADD-488E-4CD8-9639-AF09497F6A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B57B94-0F75-4E93-883E-5BDF823F75F0}"/>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314840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F24-DF71-4E9F-B4E4-03BC01EE5F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3F1D0D-B1EF-4E42-8E17-5524DABA4A5F}"/>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4" name="Footer Placeholder 3">
            <a:extLst>
              <a:ext uri="{FF2B5EF4-FFF2-40B4-BE49-F238E27FC236}">
                <a16:creationId xmlns:a16="http://schemas.microsoft.com/office/drawing/2014/main" id="{262D2EB6-77A3-409B-AFA4-964F62E748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07258A-3831-4D7A-9252-BD329D827AC4}"/>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36389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A41416-E157-4E1D-9FA1-9855B7056658}"/>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3" name="Footer Placeholder 2">
            <a:extLst>
              <a:ext uri="{FF2B5EF4-FFF2-40B4-BE49-F238E27FC236}">
                <a16:creationId xmlns:a16="http://schemas.microsoft.com/office/drawing/2014/main" id="{A55D9E53-BFC0-4A08-9E60-244A91D33A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A1D53D-B2B6-44BB-92EC-AB3A4DEC79D4}"/>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89940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C7A2-8C9B-47E2-BD63-1C1082D9D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7E0A2E-AAA2-406E-97FC-2B76B3739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A8ACCB-B0E1-4D42-99B4-ABDDC604A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9D3B5-ED7A-4246-BAE5-FA2D14AC9432}"/>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6" name="Footer Placeholder 5">
            <a:extLst>
              <a:ext uri="{FF2B5EF4-FFF2-40B4-BE49-F238E27FC236}">
                <a16:creationId xmlns:a16="http://schemas.microsoft.com/office/drawing/2014/main" id="{E2A2612E-6950-4969-8CCC-630D2D0CEF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79F09-3417-4C0B-A4F9-5A9FA95753EE}"/>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274153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8524-E110-43E1-8BB4-4E1870521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4B3F3A-7FF8-44DF-B48A-EB0738057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B7B62-DD85-4553-9EAD-3EB9C155B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FC8FD-87FC-47BD-8C1C-85324F51BC90}"/>
              </a:ext>
            </a:extLst>
          </p:cNvPr>
          <p:cNvSpPr>
            <a:spLocks noGrp="1"/>
          </p:cNvSpPr>
          <p:nvPr>
            <p:ph type="dt" sz="half" idx="10"/>
          </p:nvPr>
        </p:nvSpPr>
        <p:spPr/>
        <p:txBody>
          <a:bodyPr/>
          <a:lstStyle/>
          <a:p>
            <a:fld id="{D001D94F-9B9C-4C1A-9C97-8654C9918797}" type="datetimeFigureOut">
              <a:rPr lang="en-US" smtClean="0"/>
              <a:t>2/6/2021</a:t>
            </a:fld>
            <a:endParaRPr lang="en-US"/>
          </a:p>
        </p:txBody>
      </p:sp>
      <p:sp>
        <p:nvSpPr>
          <p:cNvPr id="6" name="Footer Placeholder 5">
            <a:extLst>
              <a:ext uri="{FF2B5EF4-FFF2-40B4-BE49-F238E27FC236}">
                <a16:creationId xmlns:a16="http://schemas.microsoft.com/office/drawing/2014/main" id="{7539E19F-D288-46F1-B12B-470E546E2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4E20E-A206-4C16-8FA2-4EE9A6FA5441}"/>
              </a:ext>
            </a:extLst>
          </p:cNvPr>
          <p:cNvSpPr>
            <a:spLocks noGrp="1"/>
          </p:cNvSpPr>
          <p:nvPr>
            <p:ph type="sldNum" sz="quarter" idx="12"/>
          </p:nvPr>
        </p:nvSpPr>
        <p:spPr/>
        <p:txBody>
          <a:bodyPr/>
          <a:lstStyle/>
          <a:p>
            <a:fld id="{97A37C9C-777C-42EE-8AF7-FB47F7F61513}" type="slidenum">
              <a:rPr lang="en-US" smtClean="0"/>
              <a:t>‹#›</a:t>
            </a:fld>
            <a:endParaRPr lang="en-US"/>
          </a:p>
        </p:txBody>
      </p:sp>
    </p:spTree>
    <p:extLst>
      <p:ext uri="{BB962C8B-B14F-4D97-AF65-F5344CB8AC3E}">
        <p14:creationId xmlns:p14="http://schemas.microsoft.com/office/powerpoint/2010/main" val="108550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6ECEC6-69B0-4D0B-B6D7-4D58BF7682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570DC-BF5B-4F0C-ABA0-DB0C01CB8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3BB9F-C4B8-41EB-BFC8-ADD2AA2EC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1D94F-9B9C-4C1A-9C97-8654C9918797}" type="datetimeFigureOut">
              <a:rPr lang="en-US" smtClean="0"/>
              <a:t>2/6/2021</a:t>
            </a:fld>
            <a:endParaRPr lang="en-US"/>
          </a:p>
        </p:txBody>
      </p:sp>
      <p:sp>
        <p:nvSpPr>
          <p:cNvPr id="5" name="Footer Placeholder 4">
            <a:extLst>
              <a:ext uri="{FF2B5EF4-FFF2-40B4-BE49-F238E27FC236}">
                <a16:creationId xmlns:a16="http://schemas.microsoft.com/office/drawing/2014/main" id="{666CF56C-40C6-4F7B-B394-4F77D6B2A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4AD3A1-A532-440C-B24A-5F6E420686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37C9C-777C-42EE-8AF7-FB47F7F61513}" type="slidenum">
              <a:rPr lang="en-US" smtClean="0"/>
              <a:t>‹#›</a:t>
            </a:fld>
            <a:endParaRPr lang="en-US"/>
          </a:p>
        </p:txBody>
      </p:sp>
    </p:spTree>
    <p:extLst>
      <p:ext uri="{BB962C8B-B14F-4D97-AF65-F5344CB8AC3E}">
        <p14:creationId xmlns:p14="http://schemas.microsoft.com/office/powerpoint/2010/main" val="303285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kcmo.org/Property/Land-Bank-Data/2ebw-sp7f"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ata.kcmo.org/Crime/KCPD-Crime-Data-2018/dmjw-d28i"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ata.kcmo.org/311/311-Call-Center-Service-Requests/7at3-sxhp"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data.kcmo.org/Housing/Property-Violations/nhtf-e75a"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ata.kcmo.org/Housing/Kansas-City-Code-Violations/mnjv-uy2z"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ata.kcmo.org/Property/Dangerous-Buildings-in-Kansas-City/vrr3-2j29"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s://data.kcmo.org/Property/Dangerous-Buildings-List/ax3m-jhx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ata.kcmo.org/Traffic/Pedestrian-Counts-at-Intersections/t7fm-5t7t"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data.kcmo.org/Business/Business-License-Holders/pnm4-68wg"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jrdelisle.com/analytics_vizzes/Alteryx%20for%20Good.Educator.pdf" TargetMode="External"/><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hyperlink" Target="http://jrdelisle.com/analytics_vizzes/Alteryx%20for%20Good.Student.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jrdelisle.com/analytics_vizzes/JRD_Intro_Tableau_Tutorial_v19.pdf" TargetMode="External"/><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75" y="1214438"/>
            <a:ext cx="11349065" cy="2387600"/>
          </a:xfrm>
        </p:spPr>
        <p:txBody>
          <a:bodyPr>
            <a:normAutofit/>
          </a:bodyPr>
          <a:lstStyle/>
          <a:p>
            <a:r>
              <a:rPr lang="en-US" b="1" dirty="0"/>
              <a:t>Real Estate &amp; Open Data Analytics</a:t>
            </a:r>
            <a:endParaRPr lang="en-US" dirty="0"/>
          </a:p>
        </p:txBody>
      </p:sp>
      <p:sp>
        <p:nvSpPr>
          <p:cNvPr id="3" name="Subtitle 2"/>
          <p:cNvSpPr>
            <a:spLocks noGrp="1"/>
          </p:cNvSpPr>
          <p:nvPr>
            <p:ph type="subTitle" idx="1"/>
          </p:nvPr>
        </p:nvSpPr>
        <p:spPr>
          <a:xfrm>
            <a:off x="1524000" y="3602038"/>
            <a:ext cx="9144000" cy="2647842"/>
          </a:xfrm>
        </p:spPr>
        <p:txBody>
          <a:bodyPr>
            <a:normAutofit/>
          </a:bodyPr>
          <a:lstStyle/>
          <a:p>
            <a:endParaRPr lang="en-US" dirty="0"/>
          </a:p>
          <a:p>
            <a:r>
              <a:rPr lang="en-US" sz="1600" dirty="0"/>
              <a:t>Presented by:</a:t>
            </a:r>
          </a:p>
          <a:p>
            <a:endParaRPr lang="en-US" sz="1600" dirty="0"/>
          </a:p>
          <a:p>
            <a:endParaRPr lang="en-US" sz="1600" dirty="0"/>
          </a:p>
          <a:p>
            <a:r>
              <a:rPr lang="en-US" dirty="0"/>
              <a:t>Jim DeLisle, May 2019</a:t>
            </a:r>
          </a:p>
        </p:txBody>
      </p:sp>
    </p:spTree>
    <p:extLst>
      <p:ext uri="{BB962C8B-B14F-4D97-AF65-F5344CB8AC3E}">
        <p14:creationId xmlns:p14="http://schemas.microsoft.com/office/powerpoint/2010/main" val="71868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Land Bank Data</a:t>
            </a:r>
          </a:p>
        </p:txBody>
      </p:sp>
      <p:pic>
        <p:nvPicPr>
          <p:cNvPr id="3" name="Picture 2">
            <a:extLst>
              <a:ext uri="{FF2B5EF4-FFF2-40B4-BE49-F238E27FC236}">
                <a16:creationId xmlns:a16="http://schemas.microsoft.com/office/drawing/2014/main" id="{F2802220-B8CA-4FE8-BC72-F9F464566652}"/>
              </a:ext>
            </a:extLst>
          </p:cNvPr>
          <p:cNvPicPr>
            <a:picLocks noChangeAspect="1"/>
          </p:cNvPicPr>
          <p:nvPr/>
        </p:nvPicPr>
        <p:blipFill>
          <a:blip r:embed="rId2"/>
          <a:stretch>
            <a:fillRect/>
          </a:stretch>
        </p:blipFill>
        <p:spPr>
          <a:xfrm>
            <a:off x="3778742" y="1245255"/>
            <a:ext cx="7476190" cy="5247619"/>
          </a:xfrm>
          <a:prstGeom prst="rect">
            <a:avLst/>
          </a:prstGeom>
        </p:spPr>
      </p:pic>
      <p:sp>
        <p:nvSpPr>
          <p:cNvPr id="4" name="TextBox 3">
            <a:extLst>
              <a:ext uri="{FF2B5EF4-FFF2-40B4-BE49-F238E27FC236}">
                <a16:creationId xmlns:a16="http://schemas.microsoft.com/office/drawing/2014/main" id="{3CBE0A0B-AFEB-4C89-9066-4E00D5667BA0}"/>
              </a:ext>
            </a:extLst>
          </p:cNvPr>
          <p:cNvSpPr txBox="1"/>
          <p:nvPr/>
        </p:nvSpPr>
        <p:spPr>
          <a:xfrm>
            <a:off x="478302" y="4529797"/>
            <a:ext cx="1941341" cy="1200329"/>
          </a:xfrm>
          <a:prstGeom prst="rect">
            <a:avLst/>
          </a:prstGeom>
          <a:noFill/>
        </p:spPr>
        <p:txBody>
          <a:bodyPr wrap="square" rtlCol="0">
            <a:spAutoFit/>
          </a:bodyPr>
          <a:lstStyle/>
          <a:p>
            <a:r>
              <a:rPr lang="en-US" dirty="0">
                <a:hlinkClick r:id="rId3"/>
              </a:rPr>
              <a:t>https://data.kcmo.org/Property/Land-Bank-Data/2ebw-sp7f</a:t>
            </a:r>
            <a:endParaRPr lang="en-US" dirty="0"/>
          </a:p>
        </p:txBody>
      </p:sp>
    </p:spTree>
    <p:extLst>
      <p:ext uri="{BB962C8B-B14F-4D97-AF65-F5344CB8AC3E}">
        <p14:creationId xmlns:p14="http://schemas.microsoft.com/office/powerpoint/2010/main" val="406427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B126-F90B-4E51-8339-8ED37572C989}"/>
              </a:ext>
            </a:extLst>
          </p:cNvPr>
          <p:cNvSpPr>
            <a:spLocks noGrp="1"/>
          </p:cNvSpPr>
          <p:nvPr>
            <p:ph type="title"/>
          </p:nvPr>
        </p:nvSpPr>
        <p:spPr/>
        <p:txBody>
          <a:bodyPr/>
          <a:lstStyle/>
          <a:p>
            <a:r>
              <a:rPr lang="en-US" dirty="0"/>
              <a:t>Land Bank Map</a:t>
            </a:r>
          </a:p>
        </p:txBody>
      </p:sp>
      <p:pic>
        <p:nvPicPr>
          <p:cNvPr id="4" name="Picture 3">
            <a:extLst>
              <a:ext uri="{FF2B5EF4-FFF2-40B4-BE49-F238E27FC236}">
                <a16:creationId xmlns:a16="http://schemas.microsoft.com/office/drawing/2014/main" id="{AD391D05-986D-400E-A472-6650F5ABA700}"/>
              </a:ext>
            </a:extLst>
          </p:cNvPr>
          <p:cNvPicPr>
            <a:picLocks noChangeAspect="1"/>
          </p:cNvPicPr>
          <p:nvPr/>
        </p:nvPicPr>
        <p:blipFill>
          <a:blip r:embed="rId2"/>
          <a:stretch>
            <a:fillRect/>
          </a:stretch>
        </p:blipFill>
        <p:spPr>
          <a:xfrm>
            <a:off x="233245" y="1714577"/>
            <a:ext cx="4689049" cy="4778298"/>
          </a:xfrm>
          <a:prstGeom prst="rect">
            <a:avLst/>
          </a:prstGeom>
        </p:spPr>
      </p:pic>
      <p:pic>
        <p:nvPicPr>
          <p:cNvPr id="5" name="Picture 4">
            <a:extLst>
              <a:ext uri="{FF2B5EF4-FFF2-40B4-BE49-F238E27FC236}">
                <a16:creationId xmlns:a16="http://schemas.microsoft.com/office/drawing/2014/main" id="{545A5322-83B1-4967-AE1E-31044F6438EA}"/>
              </a:ext>
            </a:extLst>
          </p:cNvPr>
          <p:cNvPicPr>
            <a:picLocks noChangeAspect="1"/>
          </p:cNvPicPr>
          <p:nvPr/>
        </p:nvPicPr>
        <p:blipFill>
          <a:blip r:embed="rId3"/>
          <a:stretch>
            <a:fillRect/>
          </a:stretch>
        </p:blipFill>
        <p:spPr>
          <a:xfrm>
            <a:off x="5436382" y="737285"/>
            <a:ext cx="6139517" cy="4778298"/>
          </a:xfrm>
          <a:prstGeom prst="rect">
            <a:avLst/>
          </a:prstGeom>
        </p:spPr>
      </p:pic>
    </p:spTree>
    <p:extLst>
      <p:ext uri="{BB962C8B-B14F-4D97-AF65-F5344CB8AC3E}">
        <p14:creationId xmlns:p14="http://schemas.microsoft.com/office/powerpoint/2010/main" val="133960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1B8A2-3F0D-4420-A6CE-3C151DDBF7C2}"/>
              </a:ext>
            </a:extLst>
          </p:cNvPr>
          <p:cNvSpPr>
            <a:spLocks noGrp="1"/>
          </p:cNvSpPr>
          <p:nvPr>
            <p:ph type="title"/>
          </p:nvPr>
        </p:nvSpPr>
        <p:spPr>
          <a:xfrm>
            <a:off x="838200" y="365126"/>
            <a:ext cx="10515600" cy="588186"/>
          </a:xfrm>
        </p:spPr>
        <p:txBody>
          <a:bodyPr>
            <a:normAutofit fontScale="90000"/>
          </a:bodyPr>
          <a:lstStyle/>
          <a:p>
            <a:r>
              <a:rPr lang="en-US" dirty="0"/>
              <a:t>Crime: Annual Report</a:t>
            </a:r>
          </a:p>
        </p:txBody>
      </p:sp>
      <p:pic>
        <p:nvPicPr>
          <p:cNvPr id="3" name="Picture 2">
            <a:extLst>
              <a:ext uri="{FF2B5EF4-FFF2-40B4-BE49-F238E27FC236}">
                <a16:creationId xmlns:a16="http://schemas.microsoft.com/office/drawing/2014/main" id="{1C5AC4CE-D86E-4E9F-92C7-846515D15905}"/>
              </a:ext>
            </a:extLst>
          </p:cNvPr>
          <p:cNvPicPr>
            <a:picLocks noChangeAspect="1"/>
          </p:cNvPicPr>
          <p:nvPr/>
        </p:nvPicPr>
        <p:blipFill>
          <a:blip r:embed="rId2"/>
          <a:stretch>
            <a:fillRect/>
          </a:stretch>
        </p:blipFill>
        <p:spPr>
          <a:xfrm>
            <a:off x="4040790" y="953312"/>
            <a:ext cx="7476190" cy="5514286"/>
          </a:xfrm>
          <a:prstGeom prst="rect">
            <a:avLst/>
          </a:prstGeom>
        </p:spPr>
      </p:pic>
      <p:sp>
        <p:nvSpPr>
          <p:cNvPr id="4" name="TextBox 3">
            <a:extLst>
              <a:ext uri="{FF2B5EF4-FFF2-40B4-BE49-F238E27FC236}">
                <a16:creationId xmlns:a16="http://schemas.microsoft.com/office/drawing/2014/main" id="{AA7B5CAE-BBC3-4131-A05D-0AEAF73A719D}"/>
              </a:ext>
            </a:extLst>
          </p:cNvPr>
          <p:cNvSpPr txBox="1"/>
          <p:nvPr/>
        </p:nvSpPr>
        <p:spPr>
          <a:xfrm>
            <a:off x="953311" y="3959157"/>
            <a:ext cx="1887166" cy="1200329"/>
          </a:xfrm>
          <a:prstGeom prst="rect">
            <a:avLst/>
          </a:prstGeom>
          <a:noFill/>
        </p:spPr>
        <p:txBody>
          <a:bodyPr wrap="square" rtlCol="0">
            <a:spAutoFit/>
          </a:bodyPr>
          <a:lstStyle/>
          <a:p>
            <a:r>
              <a:rPr lang="en-US" dirty="0">
                <a:hlinkClick r:id="rId3"/>
              </a:rPr>
              <a:t>https://data.kcmo.org/Crime/KCPD-Crime-Data-2018/dmjw-d28i</a:t>
            </a:r>
            <a:endParaRPr lang="en-US" dirty="0"/>
          </a:p>
        </p:txBody>
      </p:sp>
    </p:spTree>
    <p:extLst>
      <p:ext uri="{BB962C8B-B14F-4D97-AF65-F5344CB8AC3E}">
        <p14:creationId xmlns:p14="http://schemas.microsoft.com/office/powerpoint/2010/main" val="418898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D43E-BC5D-4A15-BE62-ACED37A0465C}"/>
              </a:ext>
            </a:extLst>
          </p:cNvPr>
          <p:cNvSpPr>
            <a:spLocks noGrp="1"/>
          </p:cNvSpPr>
          <p:nvPr>
            <p:ph type="title"/>
          </p:nvPr>
        </p:nvSpPr>
        <p:spPr/>
        <p:txBody>
          <a:bodyPr/>
          <a:lstStyle/>
          <a:p>
            <a:r>
              <a:rPr lang="en-US" dirty="0"/>
              <a:t>Crime Workflow</a:t>
            </a:r>
          </a:p>
        </p:txBody>
      </p:sp>
      <p:pic>
        <p:nvPicPr>
          <p:cNvPr id="3" name="Picture 2">
            <a:extLst>
              <a:ext uri="{FF2B5EF4-FFF2-40B4-BE49-F238E27FC236}">
                <a16:creationId xmlns:a16="http://schemas.microsoft.com/office/drawing/2014/main" id="{E24EAC37-2458-4AF8-AF95-B35D9A6D8C34}"/>
              </a:ext>
            </a:extLst>
          </p:cNvPr>
          <p:cNvPicPr>
            <a:picLocks noChangeAspect="1"/>
          </p:cNvPicPr>
          <p:nvPr/>
        </p:nvPicPr>
        <p:blipFill>
          <a:blip r:embed="rId2"/>
          <a:stretch>
            <a:fillRect/>
          </a:stretch>
        </p:blipFill>
        <p:spPr>
          <a:xfrm>
            <a:off x="398151" y="1690688"/>
            <a:ext cx="2057143" cy="2714286"/>
          </a:xfrm>
          <a:prstGeom prst="rect">
            <a:avLst/>
          </a:prstGeom>
        </p:spPr>
      </p:pic>
      <p:pic>
        <p:nvPicPr>
          <p:cNvPr id="4" name="Picture 3">
            <a:extLst>
              <a:ext uri="{FF2B5EF4-FFF2-40B4-BE49-F238E27FC236}">
                <a16:creationId xmlns:a16="http://schemas.microsoft.com/office/drawing/2014/main" id="{68F568C6-3AF9-43BA-B9AC-4ABB7FC52913}"/>
              </a:ext>
            </a:extLst>
          </p:cNvPr>
          <p:cNvPicPr>
            <a:picLocks noChangeAspect="1"/>
          </p:cNvPicPr>
          <p:nvPr/>
        </p:nvPicPr>
        <p:blipFill>
          <a:blip r:embed="rId3"/>
          <a:stretch>
            <a:fillRect/>
          </a:stretch>
        </p:blipFill>
        <p:spPr>
          <a:xfrm>
            <a:off x="2455294" y="2628037"/>
            <a:ext cx="8937307" cy="2333069"/>
          </a:xfrm>
          <a:prstGeom prst="rect">
            <a:avLst/>
          </a:prstGeom>
        </p:spPr>
      </p:pic>
    </p:spTree>
    <p:extLst>
      <p:ext uri="{BB962C8B-B14F-4D97-AF65-F5344CB8AC3E}">
        <p14:creationId xmlns:p14="http://schemas.microsoft.com/office/powerpoint/2010/main" val="384313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1B8A2-3F0D-4420-A6CE-3C151DDBF7C2}"/>
              </a:ext>
            </a:extLst>
          </p:cNvPr>
          <p:cNvSpPr>
            <a:spLocks noGrp="1"/>
          </p:cNvSpPr>
          <p:nvPr>
            <p:ph type="title"/>
          </p:nvPr>
        </p:nvSpPr>
        <p:spPr>
          <a:xfrm>
            <a:off x="838200" y="365125"/>
            <a:ext cx="10515600" cy="675735"/>
          </a:xfrm>
        </p:spPr>
        <p:txBody>
          <a:bodyPr>
            <a:normAutofit fontScale="90000"/>
          </a:bodyPr>
          <a:lstStyle/>
          <a:p>
            <a:r>
              <a:rPr lang="en-US" dirty="0"/>
              <a:t>311 Calls</a:t>
            </a:r>
          </a:p>
        </p:txBody>
      </p:sp>
      <p:pic>
        <p:nvPicPr>
          <p:cNvPr id="3" name="Picture 2">
            <a:extLst>
              <a:ext uri="{FF2B5EF4-FFF2-40B4-BE49-F238E27FC236}">
                <a16:creationId xmlns:a16="http://schemas.microsoft.com/office/drawing/2014/main" id="{2C62ECB8-2C9E-4B55-ACB8-BCEE00AB62BB}"/>
              </a:ext>
            </a:extLst>
          </p:cNvPr>
          <p:cNvPicPr>
            <a:picLocks noChangeAspect="1"/>
          </p:cNvPicPr>
          <p:nvPr/>
        </p:nvPicPr>
        <p:blipFill>
          <a:blip r:embed="rId2"/>
          <a:stretch>
            <a:fillRect/>
          </a:stretch>
        </p:blipFill>
        <p:spPr>
          <a:xfrm>
            <a:off x="3256242" y="1342119"/>
            <a:ext cx="8247619" cy="4971429"/>
          </a:xfrm>
          <a:prstGeom prst="rect">
            <a:avLst/>
          </a:prstGeom>
        </p:spPr>
      </p:pic>
      <p:sp>
        <p:nvSpPr>
          <p:cNvPr id="4" name="Rectangle 3">
            <a:extLst>
              <a:ext uri="{FF2B5EF4-FFF2-40B4-BE49-F238E27FC236}">
                <a16:creationId xmlns:a16="http://schemas.microsoft.com/office/drawing/2014/main" id="{47C2AD4D-588D-4331-9BE3-6B62EA983B01}"/>
              </a:ext>
            </a:extLst>
          </p:cNvPr>
          <p:cNvSpPr/>
          <p:nvPr/>
        </p:nvSpPr>
        <p:spPr>
          <a:xfrm>
            <a:off x="1248383" y="3913231"/>
            <a:ext cx="1543455" cy="2031325"/>
          </a:xfrm>
          <a:prstGeom prst="rect">
            <a:avLst/>
          </a:prstGeom>
        </p:spPr>
        <p:txBody>
          <a:bodyPr wrap="square">
            <a:spAutoFit/>
          </a:bodyPr>
          <a:lstStyle/>
          <a:p>
            <a:r>
              <a:rPr lang="en-US" dirty="0">
                <a:hlinkClick r:id="rId3"/>
              </a:rPr>
              <a:t>https://data.kcmo.org/311/311-Call-Center-Service-Requests/7at3-sxhp</a:t>
            </a:r>
            <a:endParaRPr lang="en-US" dirty="0"/>
          </a:p>
        </p:txBody>
      </p:sp>
    </p:spTree>
    <p:extLst>
      <p:ext uri="{BB962C8B-B14F-4D97-AF65-F5344CB8AC3E}">
        <p14:creationId xmlns:p14="http://schemas.microsoft.com/office/powerpoint/2010/main" val="328399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9048-FDCC-4700-9E3C-FC1AD2161F05}"/>
              </a:ext>
            </a:extLst>
          </p:cNvPr>
          <p:cNvSpPr>
            <a:spLocks noGrp="1"/>
          </p:cNvSpPr>
          <p:nvPr>
            <p:ph type="title"/>
          </p:nvPr>
        </p:nvSpPr>
        <p:spPr>
          <a:xfrm>
            <a:off x="838200" y="365126"/>
            <a:ext cx="10515600" cy="627096"/>
          </a:xfrm>
        </p:spPr>
        <p:txBody>
          <a:bodyPr>
            <a:normAutofit fontScale="90000"/>
          </a:bodyPr>
          <a:lstStyle/>
          <a:p>
            <a:r>
              <a:rPr lang="en-US" dirty="0"/>
              <a:t>Property Violations</a:t>
            </a:r>
          </a:p>
        </p:txBody>
      </p:sp>
      <p:pic>
        <p:nvPicPr>
          <p:cNvPr id="3" name="Picture 2">
            <a:extLst>
              <a:ext uri="{FF2B5EF4-FFF2-40B4-BE49-F238E27FC236}">
                <a16:creationId xmlns:a16="http://schemas.microsoft.com/office/drawing/2014/main" id="{E53948D8-CC16-467A-8B47-B4AA6A74DFCE}"/>
              </a:ext>
            </a:extLst>
          </p:cNvPr>
          <p:cNvPicPr>
            <a:picLocks noChangeAspect="1"/>
          </p:cNvPicPr>
          <p:nvPr/>
        </p:nvPicPr>
        <p:blipFill>
          <a:blip r:embed="rId2"/>
          <a:stretch>
            <a:fillRect/>
          </a:stretch>
        </p:blipFill>
        <p:spPr>
          <a:xfrm>
            <a:off x="4093375" y="1442805"/>
            <a:ext cx="7390476" cy="4380952"/>
          </a:xfrm>
          <a:prstGeom prst="rect">
            <a:avLst/>
          </a:prstGeom>
        </p:spPr>
      </p:pic>
      <p:sp>
        <p:nvSpPr>
          <p:cNvPr id="4" name="TextBox 3">
            <a:extLst>
              <a:ext uri="{FF2B5EF4-FFF2-40B4-BE49-F238E27FC236}">
                <a16:creationId xmlns:a16="http://schemas.microsoft.com/office/drawing/2014/main" id="{4B25CBBE-330E-420D-B0DE-B951710A26A3}"/>
              </a:ext>
            </a:extLst>
          </p:cNvPr>
          <p:cNvSpPr txBox="1"/>
          <p:nvPr/>
        </p:nvSpPr>
        <p:spPr>
          <a:xfrm>
            <a:off x="992221" y="2986391"/>
            <a:ext cx="1867711" cy="1477328"/>
          </a:xfrm>
          <a:prstGeom prst="rect">
            <a:avLst/>
          </a:prstGeom>
          <a:noFill/>
        </p:spPr>
        <p:txBody>
          <a:bodyPr wrap="square" rtlCol="0">
            <a:spAutoFit/>
          </a:bodyPr>
          <a:lstStyle/>
          <a:p>
            <a:r>
              <a:rPr lang="en-US" dirty="0">
                <a:hlinkClick r:id="rId3"/>
              </a:rPr>
              <a:t>https://data.kcmo.org/Housing/Property-Violations/nhtf-e75a</a:t>
            </a:r>
            <a:endParaRPr lang="en-US" dirty="0"/>
          </a:p>
        </p:txBody>
      </p:sp>
    </p:spTree>
    <p:extLst>
      <p:ext uri="{BB962C8B-B14F-4D97-AF65-F5344CB8AC3E}">
        <p14:creationId xmlns:p14="http://schemas.microsoft.com/office/powerpoint/2010/main" val="220920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Property Violation Links</a:t>
            </a:r>
          </a:p>
        </p:txBody>
      </p:sp>
      <p:pic>
        <p:nvPicPr>
          <p:cNvPr id="3" name="Picture 2">
            <a:extLst>
              <a:ext uri="{FF2B5EF4-FFF2-40B4-BE49-F238E27FC236}">
                <a16:creationId xmlns:a16="http://schemas.microsoft.com/office/drawing/2014/main" id="{14AE40E6-22DA-4B6D-9801-1985787817E0}"/>
              </a:ext>
            </a:extLst>
          </p:cNvPr>
          <p:cNvPicPr>
            <a:picLocks noChangeAspect="1"/>
          </p:cNvPicPr>
          <p:nvPr/>
        </p:nvPicPr>
        <p:blipFill>
          <a:blip r:embed="rId2"/>
          <a:stretch>
            <a:fillRect/>
          </a:stretch>
        </p:blipFill>
        <p:spPr>
          <a:xfrm>
            <a:off x="1405054" y="1026784"/>
            <a:ext cx="9658886" cy="5831216"/>
          </a:xfrm>
          <a:prstGeom prst="rect">
            <a:avLst/>
          </a:prstGeom>
        </p:spPr>
      </p:pic>
    </p:spTree>
    <p:extLst>
      <p:ext uri="{BB962C8B-B14F-4D97-AF65-F5344CB8AC3E}">
        <p14:creationId xmlns:p14="http://schemas.microsoft.com/office/powerpoint/2010/main" val="256920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Property Violation Dashboard: KCMO</a:t>
            </a:r>
          </a:p>
        </p:txBody>
      </p:sp>
      <p:pic>
        <p:nvPicPr>
          <p:cNvPr id="3" name="Picture 2">
            <a:extLst>
              <a:ext uri="{FF2B5EF4-FFF2-40B4-BE49-F238E27FC236}">
                <a16:creationId xmlns:a16="http://schemas.microsoft.com/office/drawing/2014/main" id="{3F28BB94-E539-4EF7-8310-F643C8D36141}"/>
              </a:ext>
            </a:extLst>
          </p:cNvPr>
          <p:cNvPicPr>
            <a:picLocks noChangeAspect="1"/>
          </p:cNvPicPr>
          <p:nvPr/>
        </p:nvPicPr>
        <p:blipFill>
          <a:blip r:embed="rId2"/>
          <a:stretch>
            <a:fillRect/>
          </a:stretch>
        </p:blipFill>
        <p:spPr>
          <a:xfrm>
            <a:off x="234175" y="1402970"/>
            <a:ext cx="11723649" cy="4267132"/>
          </a:xfrm>
          <a:prstGeom prst="rect">
            <a:avLst/>
          </a:prstGeom>
        </p:spPr>
      </p:pic>
      <p:sp>
        <p:nvSpPr>
          <p:cNvPr id="4" name="TextBox 3">
            <a:extLst>
              <a:ext uri="{FF2B5EF4-FFF2-40B4-BE49-F238E27FC236}">
                <a16:creationId xmlns:a16="http://schemas.microsoft.com/office/drawing/2014/main" id="{D2C2F0BA-1D39-4009-9D7F-1ACBC3F8C937}"/>
              </a:ext>
            </a:extLst>
          </p:cNvPr>
          <p:cNvSpPr txBox="1"/>
          <p:nvPr/>
        </p:nvSpPr>
        <p:spPr>
          <a:xfrm>
            <a:off x="1137424" y="6055112"/>
            <a:ext cx="7660888" cy="369332"/>
          </a:xfrm>
          <a:prstGeom prst="rect">
            <a:avLst/>
          </a:prstGeom>
          <a:noFill/>
        </p:spPr>
        <p:txBody>
          <a:bodyPr wrap="square" rtlCol="0">
            <a:spAutoFit/>
          </a:bodyPr>
          <a:lstStyle/>
          <a:p>
            <a:r>
              <a:rPr lang="en-US" dirty="0">
                <a:hlinkClick r:id="rId3"/>
              </a:rPr>
              <a:t>https://data.kcmo.org/Housing/Kansas-City-Code-Violations/mnjv-uy2z</a:t>
            </a:r>
            <a:endParaRPr lang="en-US" dirty="0"/>
          </a:p>
        </p:txBody>
      </p:sp>
    </p:spTree>
    <p:extLst>
      <p:ext uri="{BB962C8B-B14F-4D97-AF65-F5344CB8AC3E}">
        <p14:creationId xmlns:p14="http://schemas.microsoft.com/office/powerpoint/2010/main" val="1200420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Property Violation: Interactive Map</a:t>
            </a:r>
          </a:p>
        </p:txBody>
      </p:sp>
      <p:pic>
        <p:nvPicPr>
          <p:cNvPr id="3" name="Picture 2">
            <a:extLst>
              <a:ext uri="{FF2B5EF4-FFF2-40B4-BE49-F238E27FC236}">
                <a16:creationId xmlns:a16="http://schemas.microsoft.com/office/drawing/2014/main" id="{49CB50AD-988F-4AD0-A537-D6200621A88E}"/>
              </a:ext>
            </a:extLst>
          </p:cNvPr>
          <p:cNvPicPr>
            <a:picLocks noChangeAspect="1"/>
          </p:cNvPicPr>
          <p:nvPr/>
        </p:nvPicPr>
        <p:blipFill>
          <a:blip r:embed="rId2"/>
          <a:stretch>
            <a:fillRect/>
          </a:stretch>
        </p:blipFill>
        <p:spPr>
          <a:xfrm>
            <a:off x="78059" y="2375210"/>
            <a:ext cx="11843361" cy="3642152"/>
          </a:xfrm>
          <a:prstGeom prst="rect">
            <a:avLst/>
          </a:prstGeom>
        </p:spPr>
      </p:pic>
    </p:spTree>
    <p:extLst>
      <p:ext uri="{BB962C8B-B14F-4D97-AF65-F5344CB8AC3E}">
        <p14:creationId xmlns:p14="http://schemas.microsoft.com/office/powerpoint/2010/main" val="3721064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2654-1CBF-4D88-A5EF-0D797C77EB54}"/>
              </a:ext>
            </a:extLst>
          </p:cNvPr>
          <p:cNvSpPr>
            <a:spLocks noGrp="1"/>
          </p:cNvSpPr>
          <p:nvPr>
            <p:ph type="title"/>
          </p:nvPr>
        </p:nvSpPr>
        <p:spPr/>
        <p:txBody>
          <a:bodyPr/>
          <a:lstStyle/>
          <a:p>
            <a:r>
              <a:rPr lang="en-US" dirty="0"/>
              <a:t>Property Violation Workflow</a:t>
            </a:r>
          </a:p>
        </p:txBody>
      </p:sp>
      <p:pic>
        <p:nvPicPr>
          <p:cNvPr id="3" name="Picture 2">
            <a:extLst>
              <a:ext uri="{FF2B5EF4-FFF2-40B4-BE49-F238E27FC236}">
                <a16:creationId xmlns:a16="http://schemas.microsoft.com/office/drawing/2014/main" id="{BC20580C-57E8-40E7-B5BD-9FB07239588C}"/>
              </a:ext>
            </a:extLst>
          </p:cNvPr>
          <p:cNvPicPr>
            <a:picLocks noChangeAspect="1"/>
          </p:cNvPicPr>
          <p:nvPr/>
        </p:nvPicPr>
        <p:blipFill>
          <a:blip r:embed="rId2"/>
          <a:stretch>
            <a:fillRect/>
          </a:stretch>
        </p:blipFill>
        <p:spPr>
          <a:xfrm>
            <a:off x="289166" y="1402902"/>
            <a:ext cx="2780952" cy="3104762"/>
          </a:xfrm>
          <a:prstGeom prst="rect">
            <a:avLst/>
          </a:prstGeom>
        </p:spPr>
      </p:pic>
      <p:pic>
        <p:nvPicPr>
          <p:cNvPr id="4" name="Picture 3">
            <a:extLst>
              <a:ext uri="{FF2B5EF4-FFF2-40B4-BE49-F238E27FC236}">
                <a16:creationId xmlns:a16="http://schemas.microsoft.com/office/drawing/2014/main" id="{AD2E39DB-6649-48D4-A44E-9892BEDD76D3}"/>
              </a:ext>
            </a:extLst>
          </p:cNvPr>
          <p:cNvPicPr>
            <a:picLocks noChangeAspect="1"/>
          </p:cNvPicPr>
          <p:nvPr/>
        </p:nvPicPr>
        <p:blipFill>
          <a:blip r:embed="rId3"/>
          <a:stretch>
            <a:fillRect/>
          </a:stretch>
        </p:blipFill>
        <p:spPr>
          <a:xfrm>
            <a:off x="3070118" y="1298448"/>
            <a:ext cx="8314286" cy="4980952"/>
          </a:xfrm>
          <a:prstGeom prst="rect">
            <a:avLst/>
          </a:prstGeom>
        </p:spPr>
      </p:pic>
    </p:spTree>
    <p:extLst>
      <p:ext uri="{BB962C8B-B14F-4D97-AF65-F5344CB8AC3E}">
        <p14:creationId xmlns:p14="http://schemas.microsoft.com/office/powerpoint/2010/main" val="289919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365126"/>
            <a:ext cx="10553700" cy="1016000"/>
          </a:xfrm>
        </p:spPr>
        <p:txBody>
          <a:bodyPr/>
          <a:lstStyle/>
          <a:p>
            <a:pPr eaLnBrk="1" hangingPunct="1"/>
            <a:r>
              <a:rPr lang="en-US" dirty="0"/>
              <a:t>Presentation Preview</a:t>
            </a:r>
            <a:endParaRPr lang="en-US" sz="1800" dirty="0"/>
          </a:p>
        </p:txBody>
      </p:sp>
      <p:graphicFrame>
        <p:nvGraphicFramePr>
          <p:cNvPr id="4" name="Diagram 3"/>
          <p:cNvGraphicFramePr/>
          <p:nvPr>
            <p:extLst>
              <p:ext uri="{D42A27DB-BD31-4B8C-83A1-F6EECF244321}">
                <p14:modId xmlns:p14="http://schemas.microsoft.com/office/powerpoint/2010/main" val="3588490747"/>
              </p:ext>
            </p:extLst>
          </p:nvPr>
        </p:nvGraphicFramePr>
        <p:xfrm>
          <a:off x="2133600" y="1143000"/>
          <a:ext cx="7010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9150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$10m Demolition List</a:t>
            </a:r>
          </a:p>
        </p:txBody>
      </p:sp>
      <p:pic>
        <p:nvPicPr>
          <p:cNvPr id="3" name="Picture 2">
            <a:extLst>
              <a:ext uri="{FF2B5EF4-FFF2-40B4-BE49-F238E27FC236}">
                <a16:creationId xmlns:a16="http://schemas.microsoft.com/office/drawing/2014/main" id="{570EFB35-990C-4834-8F2D-5481987167F2}"/>
              </a:ext>
            </a:extLst>
          </p:cNvPr>
          <p:cNvPicPr>
            <a:picLocks noChangeAspect="1"/>
          </p:cNvPicPr>
          <p:nvPr/>
        </p:nvPicPr>
        <p:blipFill>
          <a:blip r:embed="rId2"/>
          <a:stretch>
            <a:fillRect/>
          </a:stretch>
        </p:blipFill>
        <p:spPr>
          <a:xfrm>
            <a:off x="294281" y="1800664"/>
            <a:ext cx="6454434" cy="5057335"/>
          </a:xfrm>
          <a:prstGeom prst="rect">
            <a:avLst/>
          </a:prstGeom>
        </p:spPr>
      </p:pic>
    </p:spTree>
    <p:extLst>
      <p:ext uri="{BB962C8B-B14F-4D97-AF65-F5344CB8AC3E}">
        <p14:creationId xmlns:p14="http://schemas.microsoft.com/office/powerpoint/2010/main" val="262960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Demolition Workflow</a:t>
            </a:r>
          </a:p>
        </p:txBody>
      </p:sp>
      <p:pic>
        <p:nvPicPr>
          <p:cNvPr id="3" name="Picture 2">
            <a:extLst>
              <a:ext uri="{FF2B5EF4-FFF2-40B4-BE49-F238E27FC236}">
                <a16:creationId xmlns:a16="http://schemas.microsoft.com/office/drawing/2014/main" id="{F2966AB7-ACDC-4FF5-9621-C7BFF1E40824}"/>
              </a:ext>
            </a:extLst>
          </p:cNvPr>
          <p:cNvPicPr>
            <a:picLocks noChangeAspect="1"/>
          </p:cNvPicPr>
          <p:nvPr/>
        </p:nvPicPr>
        <p:blipFill>
          <a:blip r:embed="rId2"/>
          <a:stretch>
            <a:fillRect/>
          </a:stretch>
        </p:blipFill>
        <p:spPr>
          <a:xfrm>
            <a:off x="1456625" y="1681045"/>
            <a:ext cx="9278749" cy="4106561"/>
          </a:xfrm>
          <a:prstGeom prst="rect">
            <a:avLst/>
          </a:prstGeom>
        </p:spPr>
      </p:pic>
    </p:spTree>
    <p:extLst>
      <p:ext uri="{BB962C8B-B14F-4D97-AF65-F5344CB8AC3E}">
        <p14:creationId xmlns:p14="http://schemas.microsoft.com/office/powerpoint/2010/main" val="2247773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Dangerous Building List</a:t>
            </a:r>
          </a:p>
        </p:txBody>
      </p:sp>
      <p:pic>
        <p:nvPicPr>
          <p:cNvPr id="3" name="Picture 2">
            <a:extLst>
              <a:ext uri="{FF2B5EF4-FFF2-40B4-BE49-F238E27FC236}">
                <a16:creationId xmlns:a16="http://schemas.microsoft.com/office/drawing/2014/main" id="{907F8FDC-8AFE-4448-8467-DA33F0907CAD}"/>
              </a:ext>
            </a:extLst>
          </p:cNvPr>
          <p:cNvPicPr>
            <a:picLocks noChangeAspect="1"/>
          </p:cNvPicPr>
          <p:nvPr/>
        </p:nvPicPr>
        <p:blipFill>
          <a:blip r:embed="rId2"/>
          <a:stretch>
            <a:fillRect/>
          </a:stretch>
        </p:blipFill>
        <p:spPr>
          <a:xfrm>
            <a:off x="471300" y="900428"/>
            <a:ext cx="7295238" cy="5057143"/>
          </a:xfrm>
          <a:prstGeom prst="rect">
            <a:avLst/>
          </a:prstGeom>
        </p:spPr>
      </p:pic>
      <p:sp>
        <p:nvSpPr>
          <p:cNvPr id="4" name="TextBox 3">
            <a:extLst>
              <a:ext uri="{FF2B5EF4-FFF2-40B4-BE49-F238E27FC236}">
                <a16:creationId xmlns:a16="http://schemas.microsoft.com/office/drawing/2014/main" id="{DF4BC653-6F86-4DE3-83C6-8CCA81E7A502}"/>
              </a:ext>
            </a:extLst>
          </p:cNvPr>
          <p:cNvSpPr txBox="1"/>
          <p:nvPr/>
        </p:nvSpPr>
        <p:spPr>
          <a:xfrm>
            <a:off x="8398412" y="1871003"/>
            <a:ext cx="2955388" cy="923330"/>
          </a:xfrm>
          <a:prstGeom prst="rect">
            <a:avLst/>
          </a:prstGeom>
          <a:noFill/>
        </p:spPr>
        <p:txBody>
          <a:bodyPr wrap="square" rtlCol="0">
            <a:spAutoFit/>
          </a:bodyPr>
          <a:lstStyle/>
          <a:p>
            <a:r>
              <a:rPr lang="en-US" dirty="0">
                <a:hlinkClick r:id="rId3"/>
              </a:rPr>
              <a:t>https://data.kcmo.org/Property/Dangerous-Buildings-in-Kansas-City/vrr3-2j29</a:t>
            </a:r>
            <a:endParaRPr lang="en-US" dirty="0"/>
          </a:p>
        </p:txBody>
      </p:sp>
      <p:sp>
        <p:nvSpPr>
          <p:cNvPr id="5" name="TextBox 4">
            <a:extLst>
              <a:ext uri="{FF2B5EF4-FFF2-40B4-BE49-F238E27FC236}">
                <a16:creationId xmlns:a16="http://schemas.microsoft.com/office/drawing/2014/main" id="{8854BCFA-F4CB-4608-A82F-2E07EBFD70BF}"/>
              </a:ext>
            </a:extLst>
          </p:cNvPr>
          <p:cNvSpPr txBox="1"/>
          <p:nvPr/>
        </p:nvSpPr>
        <p:spPr>
          <a:xfrm>
            <a:off x="8567225" y="1575582"/>
            <a:ext cx="2786575" cy="369332"/>
          </a:xfrm>
          <a:prstGeom prst="rect">
            <a:avLst/>
          </a:prstGeom>
          <a:noFill/>
        </p:spPr>
        <p:txBody>
          <a:bodyPr wrap="square" rtlCol="0">
            <a:spAutoFit/>
          </a:bodyPr>
          <a:lstStyle/>
          <a:p>
            <a:r>
              <a:rPr lang="en-US" dirty="0"/>
              <a:t>Dashboard</a:t>
            </a:r>
          </a:p>
        </p:txBody>
      </p:sp>
      <p:sp>
        <p:nvSpPr>
          <p:cNvPr id="6" name="Rectangle 5">
            <a:extLst>
              <a:ext uri="{FF2B5EF4-FFF2-40B4-BE49-F238E27FC236}">
                <a16:creationId xmlns:a16="http://schemas.microsoft.com/office/drawing/2014/main" id="{2717F202-342B-4ED4-8871-EDD29C3F37F7}"/>
              </a:ext>
            </a:extLst>
          </p:cNvPr>
          <p:cNvSpPr/>
          <p:nvPr/>
        </p:nvSpPr>
        <p:spPr>
          <a:xfrm>
            <a:off x="1670537" y="6090777"/>
            <a:ext cx="7782951" cy="369332"/>
          </a:xfrm>
          <a:prstGeom prst="rect">
            <a:avLst/>
          </a:prstGeom>
        </p:spPr>
        <p:txBody>
          <a:bodyPr wrap="square">
            <a:spAutoFit/>
          </a:bodyPr>
          <a:lstStyle/>
          <a:p>
            <a:r>
              <a:rPr lang="en-US" dirty="0">
                <a:hlinkClick r:id="rId4"/>
              </a:rPr>
              <a:t>https://data.kcmo.org/Property/Dangerous-Buildings-List/ax3m-jhxx</a:t>
            </a:r>
            <a:endParaRPr lang="en-US" dirty="0"/>
          </a:p>
        </p:txBody>
      </p:sp>
    </p:spTree>
    <p:extLst>
      <p:ext uri="{BB962C8B-B14F-4D97-AF65-F5344CB8AC3E}">
        <p14:creationId xmlns:p14="http://schemas.microsoft.com/office/powerpoint/2010/main" val="67239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Pedestrian Traffic Counts at Intersections</a:t>
            </a:r>
          </a:p>
        </p:txBody>
      </p:sp>
      <p:pic>
        <p:nvPicPr>
          <p:cNvPr id="3" name="Picture 2">
            <a:extLst>
              <a:ext uri="{FF2B5EF4-FFF2-40B4-BE49-F238E27FC236}">
                <a16:creationId xmlns:a16="http://schemas.microsoft.com/office/drawing/2014/main" id="{20536932-3F1F-4475-83C9-D5EF9D9269B9}"/>
              </a:ext>
            </a:extLst>
          </p:cNvPr>
          <p:cNvPicPr>
            <a:picLocks noChangeAspect="1"/>
          </p:cNvPicPr>
          <p:nvPr/>
        </p:nvPicPr>
        <p:blipFill>
          <a:blip r:embed="rId2"/>
          <a:stretch>
            <a:fillRect/>
          </a:stretch>
        </p:blipFill>
        <p:spPr>
          <a:xfrm>
            <a:off x="2966224" y="1139835"/>
            <a:ext cx="8237001" cy="5506291"/>
          </a:xfrm>
          <a:prstGeom prst="rect">
            <a:avLst/>
          </a:prstGeom>
        </p:spPr>
      </p:pic>
      <p:sp>
        <p:nvSpPr>
          <p:cNvPr id="4" name="TextBox 3">
            <a:extLst>
              <a:ext uri="{FF2B5EF4-FFF2-40B4-BE49-F238E27FC236}">
                <a16:creationId xmlns:a16="http://schemas.microsoft.com/office/drawing/2014/main" id="{AD7321E4-A6D5-4912-9E8D-9AA46727B8AE}"/>
              </a:ext>
            </a:extLst>
          </p:cNvPr>
          <p:cNvSpPr txBox="1"/>
          <p:nvPr/>
        </p:nvSpPr>
        <p:spPr>
          <a:xfrm>
            <a:off x="735980" y="4170556"/>
            <a:ext cx="1561171" cy="1754326"/>
          </a:xfrm>
          <a:prstGeom prst="rect">
            <a:avLst/>
          </a:prstGeom>
          <a:noFill/>
        </p:spPr>
        <p:txBody>
          <a:bodyPr wrap="square" rtlCol="0">
            <a:spAutoFit/>
          </a:bodyPr>
          <a:lstStyle/>
          <a:p>
            <a:r>
              <a:rPr lang="en-US" dirty="0">
                <a:hlinkClick r:id="rId3"/>
              </a:rPr>
              <a:t>https://data.kcmo.org/Traffic/Pedestrian-Counts-at-Intersections/t7fm-5t7t</a:t>
            </a:r>
            <a:endParaRPr lang="en-US" dirty="0"/>
          </a:p>
        </p:txBody>
      </p:sp>
    </p:spTree>
    <p:extLst>
      <p:ext uri="{BB962C8B-B14F-4D97-AF65-F5344CB8AC3E}">
        <p14:creationId xmlns:p14="http://schemas.microsoft.com/office/powerpoint/2010/main" val="89347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Business License Holders</a:t>
            </a:r>
          </a:p>
        </p:txBody>
      </p:sp>
      <p:pic>
        <p:nvPicPr>
          <p:cNvPr id="3" name="Picture 2">
            <a:extLst>
              <a:ext uri="{FF2B5EF4-FFF2-40B4-BE49-F238E27FC236}">
                <a16:creationId xmlns:a16="http://schemas.microsoft.com/office/drawing/2014/main" id="{15495EF7-7C27-4ACF-B8BB-82BB5676E3FE}"/>
              </a:ext>
            </a:extLst>
          </p:cNvPr>
          <p:cNvPicPr>
            <a:picLocks noChangeAspect="1"/>
          </p:cNvPicPr>
          <p:nvPr/>
        </p:nvPicPr>
        <p:blipFill>
          <a:blip r:embed="rId2"/>
          <a:stretch>
            <a:fillRect/>
          </a:stretch>
        </p:blipFill>
        <p:spPr>
          <a:xfrm>
            <a:off x="2721644" y="992460"/>
            <a:ext cx="8632156" cy="5412334"/>
          </a:xfrm>
          <a:prstGeom prst="rect">
            <a:avLst/>
          </a:prstGeom>
        </p:spPr>
      </p:pic>
      <p:sp>
        <p:nvSpPr>
          <p:cNvPr id="4" name="TextBox 3">
            <a:extLst>
              <a:ext uri="{FF2B5EF4-FFF2-40B4-BE49-F238E27FC236}">
                <a16:creationId xmlns:a16="http://schemas.microsoft.com/office/drawing/2014/main" id="{3CE06DC1-77E2-4527-9196-BC0BD0AEF852}"/>
              </a:ext>
            </a:extLst>
          </p:cNvPr>
          <p:cNvSpPr txBox="1"/>
          <p:nvPr/>
        </p:nvSpPr>
        <p:spPr>
          <a:xfrm>
            <a:off x="568712" y="3746810"/>
            <a:ext cx="1583473" cy="1754326"/>
          </a:xfrm>
          <a:prstGeom prst="rect">
            <a:avLst/>
          </a:prstGeom>
          <a:noFill/>
        </p:spPr>
        <p:txBody>
          <a:bodyPr wrap="square" rtlCol="0">
            <a:spAutoFit/>
          </a:bodyPr>
          <a:lstStyle/>
          <a:p>
            <a:r>
              <a:rPr lang="en-US" dirty="0">
                <a:hlinkClick r:id="rId3"/>
              </a:rPr>
              <a:t>https://data.kcmo.org/Business/Business-License-Holders/pnm4-68wg</a:t>
            </a:r>
            <a:endParaRPr lang="en-US" dirty="0"/>
          </a:p>
        </p:txBody>
      </p:sp>
    </p:spTree>
    <p:extLst>
      <p:ext uri="{BB962C8B-B14F-4D97-AF65-F5344CB8AC3E}">
        <p14:creationId xmlns:p14="http://schemas.microsoft.com/office/powerpoint/2010/main" val="616551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FD0F-4860-4497-B38C-C524733EA4D0}"/>
              </a:ext>
            </a:extLst>
          </p:cNvPr>
          <p:cNvSpPr>
            <a:spLocks noGrp="1"/>
          </p:cNvSpPr>
          <p:nvPr>
            <p:ph type="title"/>
          </p:nvPr>
        </p:nvSpPr>
        <p:spPr>
          <a:xfrm>
            <a:off x="838200" y="365125"/>
            <a:ext cx="10515600" cy="765843"/>
          </a:xfrm>
        </p:spPr>
        <p:txBody>
          <a:bodyPr/>
          <a:lstStyle/>
          <a:p>
            <a:r>
              <a:rPr lang="en-US" dirty="0"/>
              <a:t>Classification of Datasets</a:t>
            </a:r>
          </a:p>
        </p:txBody>
      </p:sp>
      <p:pic>
        <p:nvPicPr>
          <p:cNvPr id="3" name="Picture 2">
            <a:extLst>
              <a:ext uri="{FF2B5EF4-FFF2-40B4-BE49-F238E27FC236}">
                <a16:creationId xmlns:a16="http://schemas.microsoft.com/office/drawing/2014/main" id="{0CB28B0E-BFC5-498A-A065-2EE3366F3C48}"/>
              </a:ext>
            </a:extLst>
          </p:cNvPr>
          <p:cNvPicPr>
            <a:picLocks noChangeAspect="1"/>
          </p:cNvPicPr>
          <p:nvPr/>
        </p:nvPicPr>
        <p:blipFill>
          <a:blip r:embed="rId2"/>
          <a:stretch>
            <a:fillRect/>
          </a:stretch>
        </p:blipFill>
        <p:spPr>
          <a:xfrm>
            <a:off x="116215" y="1462110"/>
            <a:ext cx="2614203" cy="3597442"/>
          </a:xfrm>
          <a:prstGeom prst="rect">
            <a:avLst/>
          </a:prstGeom>
        </p:spPr>
      </p:pic>
      <p:pic>
        <p:nvPicPr>
          <p:cNvPr id="4" name="Picture 3">
            <a:extLst>
              <a:ext uri="{FF2B5EF4-FFF2-40B4-BE49-F238E27FC236}">
                <a16:creationId xmlns:a16="http://schemas.microsoft.com/office/drawing/2014/main" id="{4D867701-AEDF-4014-9D99-6DA04F02B7D6}"/>
              </a:ext>
            </a:extLst>
          </p:cNvPr>
          <p:cNvPicPr>
            <a:picLocks noChangeAspect="1"/>
          </p:cNvPicPr>
          <p:nvPr/>
        </p:nvPicPr>
        <p:blipFill>
          <a:blip r:embed="rId3"/>
          <a:stretch>
            <a:fillRect/>
          </a:stretch>
        </p:blipFill>
        <p:spPr>
          <a:xfrm>
            <a:off x="2873451" y="1484908"/>
            <a:ext cx="5598127" cy="2925655"/>
          </a:xfrm>
          <a:prstGeom prst="rect">
            <a:avLst/>
          </a:prstGeom>
        </p:spPr>
      </p:pic>
      <p:pic>
        <p:nvPicPr>
          <p:cNvPr id="5" name="Picture 4">
            <a:extLst>
              <a:ext uri="{FF2B5EF4-FFF2-40B4-BE49-F238E27FC236}">
                <a16:creationId xmlns:a16="http://schemas.microsoft.com/office/drawing/2014/main" id="{A3F9F7C2-293B-438E-9E81-287B70E6341A}"/>
              </a:ext>
            </a:extLst>
          </p:cNvPr>
          <p:cNvPicPr>
            <a:picLocks noChangeAspect="1"/>
          </p:cNvPicPr>
          <p:nvPr/>
        </p:nvPicPr>
        <p:blipFill>
          <a:blip r:embed="rId4"/>
          <a:stretch>
            <a:fillRect/>
          </a:stretch>
        </p:blipFill>
        <p:spPr>
          <a:xfrm>
            <a:off x="8614611" y="897564"/>
            <a:ext cx="3364352" cy="3866940"/>
          </a:xfrm>
          <a:prstGeom prst="rect">
            <a:avLst/>
          </a:prstGeom>
        </p:spPr>
      </p:pic>
      <p:sp>
        <p:nvSpPr>
          <p:cNvPr id="6" name="TextBox 5">
            <a:extLst>
              <a:ext uri="{FF2B5EF4-FFF2-40B4-BE49-F238E27FC236}">
                <a16:creationId xmlns:a16="http://schemas.microsoft.com/office/drawing/2014/main" id="{98586DB2-A44B-4F1D-BCE8-4E62B89D7537}"/>
              </a:ext>
            </a:extLst>
          </p:cNvPr>
          <p:cNvSpPr txBox="1"/>
          <p:nvPr/>
        </p:nvSpPr>
        <p:spPr>
          <a:xfrm>
            <a:off x="312148" y="1092778"/>
            <a:ext cx="2249905" cy="369332"/>
          </a:xfrm>
          <a:prstGeom prst="rect">
            <a:avLst/>
          </a:prstGeom>
          <a:noFill/>
        </p:spPr>
        <p:txBody>
          <a:bodyPr wrap="square" rtlCol="0">
            <a:spAutoFit/>
          </a:bodyPr>
          <a:lstStyle/>
          <a:p>
            <a:r>
              <a:rPr lang="en-US" b="1" dirty="0"/>
              <a:t>CRIMES: 60</a:t>
            </a:r>
          </a:p>
        </p:txBody>
      </p:sp>
      <p:sp>
        <p:nvSpPr>
          <p:cNvPr id="7" name="TextBox 6">
            <a:extLst>
              <a:ext uri="{FF2B5EF4-FFF2-40B4-BE49-F238E27FC236}">
                <a16:creationId xmlns:a16="http://schemas.microsoft.com/office/drawing/2014/main" id="{7706F8D1-0180-4C7E-81DB-4443A109CBF4}"/>
              </a:ext>
            </a:extLst>
          </p:cNvPr>
          <p:cNvSpPr txBox="1"/>
          <p:nvPr/>
        </p:nvSpPr>
        <p:spPr>
          <a:xfrm>
            <a:off x="4098863" y="1021106"/>
            <a:ext cx="2249905" cy="369332"/>
          </a:xfrm>
          <a:prstGeom prst="rect">
            <a:avLst/>
          </a:prstGeom>
          <a:noFill/>
        </p:spPr>
        <p:txBody>
          <a:bodyPr wrap="square" rtlCol="0">
            <a:spAutoFit/>
          </a:bodyPr>
          <a:lstStyle/>
          <a:p>
            <a:r>
              <a:rPr lang="en-US" b="1" dirty="0"/>
              <a:t>311 Requests: 356</a:t>
            </a:r>
          </a:p>
        </p:txBody>
      </p:sp>
      <p:sp>
        <p:nvSpPr>
          <p:cNvPr id="8" name="TextBox 7">
            <a:extLst>
              <a:ext uri="{FF2B5EF4-FFF2-40B4-BE49-F238E27FC236}">
                <a16:creationId xmlns:a16="http://schemas.microsoft.com/office/drawing/2014/main" id="{50892034-A3F2-4F28-A664-2B7FA0B57817}"/>
              </a:ext>
            </a:extLst>
          </p:cNvPr>
          <p:cNvSpPr txBox="1"/>
          <p:nvPr/>
        </p:nvSpPr>
        <p:spPr>
          <a:xfrm>
            <a:off x="9171834" y="365125"/>
            <a:ext cx="2249905" cy="369332"/>
          </a:xfrm>
          <a:prstGeom prst="rect">
            <a:avLst/>
          </a:prstGeom>
          <a:noFill/>
        </p:spPr>
        <p:txBody>
          <a:bodyPr wrap="square" rtlCol="0">
            <a:spAutoFit/>
          </a:bodyPr>
          <a:lstStyle/>
          <a:p>
            <a:r>
              <a:rPr lang="en-US" b="1" dirty="0"/>
              <a:t>PVs: 481</a:t>
            </a:r>
          </a:p>
        </p:txBody>
      </p:sp>
      <p:pic>
        <p:nvPicPr>
          <p:cNvPr id="9" name="Picture 8">
            <a:extLst>
              <a:ext uri="{FF2B5EF4-FFF2-40B4-BE49-F238E27FC236}">
                <a16:creationId xmlns:a16="http://schemas.microsoft.com/office/drawing/2014/main" id="{6874C67F-E96C-44B6-9CF3-EC44138A70E5}"/>
              </a:ext>
            </a:extLst>
          </p:cNvPr>
          <p:cNvPicPr>
            <a:picLocks noChangeAspect="1"/>
          </p:cNvPicPr>
          <p:nvPr/>
        </p:nvPicPr>
        <p:blipFill>
          <a:blip r:embed="rId5"/>
          <a:stretch>
            <a:fillRect/>
          </a:stretch>
        </p:blipFill>
        <p:spPr>
          <a:xfrm>
            <a:off x="257481" y="5185611"/>
            <a:ext cx="3133097" cy="1552504"/>
          </a:xfrm>
          <a:prstGeom prst="rect">
            <a:avLst/>
          </a:prstGeom>
        </p:spPr>
      </p:pic>
      <p:pic>
        <p:nvPicPr>
          <p:cNvPr id="10" name="Picture 9">
            <a:extLst>
              <a:ext uri="{FF2B5EF4-FFF2-40B4-BE49-F238E27FC236}">
                <a16:creationId xmlns:a16="http://schemas.microsoft.com/office/drawing/2014/main" id="{1FECBFFC-5CC3-47D3-8986-B5BDCA213800}"/>
              </a:ext>
            </a:extLst>
          </p:cNvPr>
          <p:cNvPicPr>
            <a:picLocks noChangeAspect="1"/>
          </p:cNvPicPr>
          <p:nvPr/>
        </p:nvPicPr>
        <p:blipFill>
          <a:blip r:embed="rId6"/>
          <a:stretch>
            <a:fillRect/>
          </a:stretch>
        </p:blipFill>
        <p:spPr>
          <a:xfrm>
            <a:off x="4098863" y="4689699"/>
            <a:ext cx="3067092" cy="1221999"/>
          </a:xfrm>
          <a:prstGeom prst="rect">
            <a:avLst/>
          </a:prstGeom>
        </p:spPr>
      </p:pic>
      <p:pic>
        <p:nvPicPr>
          <p:cNvPr id="11" name="Picture 10">
            <a:extLst>
              <a:ext uri="{FF2B5EF4-FFF2-40B4-BE49-F238E27FC236}">
                <a16:creationId xmlns:a16="http://schemas.microsoft.com/office/drawing/2014/main" id="{607E13B3-41E0-442A-A104-A94B7C8AC8AB}"/>
              </a:ext>
            </a:extLst>
          </p:cNvPr>
          <p:cNvPicPr>
            <a:picLocks noChangeAspect="1"/>
          </p:cNvPicPr>
          <p:nvPr/>
        </p:nvPicPr>
        <p:blipFill>
          <a:blip r:embed="rId7"/>
          <a:stretch>
            <a:fillRect/>
          </a:stretch>
        </p:blipFill>
        <p:spPr>
          <a:xfrm>
            <a:off x="8309602" y="5095646"/>
            <a:ext cx="3449053" cy="1325419"/>
          </a:xfrm>
          <a:prstGeom prst="rect">
            <a:avLst/>
          </a:prstGeom>
        </p:spPr>
      </p:pic>
      <p:sp>
        <p:nvSpPr>
          <p:cNvPr id="12" name="TextBox 11">
            <a:extLst>
              <a:ext uri="{FF2B5EF4-FFF2-40B4-BE49-F238E27FC236}">
                <a16:creationId xmlns:a16="http://schemas.microsoft.com/office/drawing/2014/main" id="{D48F6785-D722-4FFA-8F0C-625908549AC9}"/>
              </a:ext>
            </a:extLst>
          </p:cNvPr>
          <p:cNvSpPr txBox="1"/>
          <p:nvPr/>
        </p:nvSpPr>
        <p:spPr>
          <a:xfrm>
            <a:off x="353712" y="5143499"/>
            <a:ext cx="1724470" cy="369332"/>
          </a:xfrm>
          <a:prstGeom prst="rect">
            <a:avLst/>
          </a:prstGeom>
          <a:solidFill>
            <a:schemeClr val="bg1"/>
          </a:solidFill>
        </p:spPr>
        <p:txBody>
          <a:bodyPr wrap="square" rtlCol="0">
            <a:spAutoFit/>
          </a:bodyPr>
          <a:lstStyle/>
          <a:p>
            <a:r>
              <a:rPr lang="en-US" dirty="0"/>
              <a:t>Against Groups</a:t>
            </a:r>
          </a:p>
        </p:txBody>
      </p:sp>
    </p:spTree>
    <p:extLst>
      <p:ext uri="{BB962C8B-B14F-4D97-AF65-F5344CB8AC3E}">
        <p14:creationId xmlns:p14="http://schemas.microsoft.com/office/powerpoint/2010/main" val="3332786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205C-4F7F-48DF-8C9E-251226772A90}"/>
              </a:ext>
            </a:extLst>
          </p:cNvPr>
          <p:cNvSpPr>
            <a:spLocks noGrp="1"/>
          </p:cNvSpPr>
          <p:nvPr>
            <p:ph type="title"/>
          </p:nvPr>
        </p:nvSpPr>
        <p:spPr>
          <a:xfrm>
            <a:off x="1119554" y="5091870"/>
            <a:ext cx="10515600" cy="1325563"/>
          </a:xfrm>
        </p:spPr>
        <p:txBody>
          <a:bodyPr/>
          <a:lstStyle/>
          <a:p>
            <a:r>
              <a:rPr lang="en-US" dirty="0"/>
              <a:t>Applications: What is the Question?</a:t>
            </a:r>
          </a:p>
        </p:txBody>
      </p:sp>
    </p:spTree>
    <p:extLst>
      <p:ext uri="{BB962C8B-B14F-4D97-AF65-F5344CB8AC3E}">
        <p14:creationId xmlns:p14="http://schemas.microsoft.com/office/powerpoint/2010/main" val="289467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95487" y="1624614"/>
          <a:ext cx="10591060" cy="464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913775" y="618518"/>
            <a:ext cx="10364451" cy="757522"/>
          </a:xfrm>
        </p:spPr>
        <p:txBody>
          <a:bodyPr>
            <a:normAutofit/>
          </a:bodyPr>
          <a:lstStyle/>
          <a:p>
            <a:r>
              <a:rPr lang="en-US" sz="2400" dirty="0"/>
              <a:t>v2</a:t>
            </a:r>
            <a:r>
              <a:rPr lang="en-US" dirty="0"/>
              <a:t>V Product Development and Operation</a:t>
            </a:r>
          </a:p>
        </p:txBody>
      </p:sp>
      <p:sp>
        <p:nvSpPr>
          <p:cNvPr id="4" name="Rounded Rectangle 3"/>
          <p:cNvSpPr/>
          <p:nvPr/>
        </p:nvSpPr>
        <p:spPr>
          <a:xfrm>
            <a:off x="913775" y="3118104"/>
            <a:ext cx="3969121" cy="12344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31481" y="3517392"/>
            <a:ext cx="1993392" cy="12344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973569" y="2761488"/>
            <a:ext cx="3063240" cy="23865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09" y="531531"/>
            <a:ext cx="6248400" cy="673966"/>
          </a:xfrm>
        </p:spPr>
        <p:txBody>
          <a:bodyPr>
            <a:normAutofit fontScale="90000"/>
          </a:bodyPr>
          <a:lstStyle/>
          <a:p>
            <a:r>
              <a:rPr lang="en-US" dirty="0"/>
              <a:t>Join Data to </a:t>
            </a:r>
            <a:br>
              <a:rPr lang="en-US" dirty="0"/>
            </a:br>
            <a:r>
              <a:rPr lang="en-US" dirty="0"/>
              <a:t>Geography</a:t>
            </a:r>
          </a:p>
        </p:txBody>
      </p:sp>
      <p:pic>
        <p:nvPicPr>
          <p:cNvPr id="4" name="Picture 3"/>
          <p:cNvPicPr>
            <a:picLocks noChangeAspect="1"/>
          </p:cNvPicPr>
          <p:nvPr/>
        </p:nvPicPr>
        <p:blipFill>
          <a:blip r:embed="rId2"/>
          <a:stretch>
            <a:fillRect/>
          </a:stretch>
        </p:blipFill>
        <p:spPr>
          <a:xfrm>
            <a:off x="4717473" y="-160903"/>
            <a:ext cx="7557225" cy="2732800"/>
          </a:xfrm>
          <a:prstGeom prst="rect">
            <a:avLst/>
          </a:prstGeom>
        </p:spPr>
      </p:pic>
      <p:pic>
        <p:nvPicPr>
          <p:cNvPr id="6" name="Picture 5"/>
          <p:cNvPicPr>
            <a:picLocks noChangeAspect="1"/>
          </p:cNvPicPr>
          <p:nvPr/>
        </p:nvPicPr>
        <p:blipFill>
          <a:blip r:embed="rId3"/>
          <a:stretch>
            <a:fillRect/>
          </a:stretch>
        </p:blipFill>
        <p:spPr>
          <a:xfrm>
            <a:off x="608549" y="2743422"/>
            <a:ext cx="9865488" cy="4007854"/>
          </a:xfrm>
          <a:prstGeom prst="rect">
            <a:avLst/>
          </a:prstGeom>
        </p:spPr>
      </p:pic>
    </p:spTree>
    <p:extLst>
      <p:ext uri="{BB962C8B-B14F-4D97-AF65-F5344CB8AC3E}">
        <p14:creationId xmlns:p14="http://schemas.microsoft.com/office/powerpoint/2010/main" val="2250455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7F81-B0D9-4530-8D03-1ACE0C8BD408}"/>
              </a:ext>
            </a:extLst>
          </p:cNvPr>
          <p:cNvSpPr>
            <a:spLocks noGrp="1"/>
          </p:cNvSpPr>
          <p:nvPr>
            <p:ph type="title"/>
          </p:nvPr>
        </p:nvSpPr>
        <p:spPr>
          <a:xfrm>
            <a:off x="330926" y="265729"/>
            <a:ext cx="10515600" cy="719657"/>
          </a:xfrm>
        </p:spPr>
        <p:txBody>
          <a:bodyPr>
            <a:normAutofit fontScale="90000"/>
          </a:bodyPr>
          <a:lstStyle/>
          <a:p>
            <a:r>
              <a:rPr lang="en-US" dirty="0"/>
              <a:t>Open Data: Abandonment Housing &amp; Environs</a:t>
            </a:r>
          </a:p>
        </p:txBody>
      </p:sp>
      <p:pic>
        <p:nvPicPr>
          <p:cNvPr id="3" name="Content Placeholder 3">
            <a:extLst>
              <a:ext uri="{FF2B5EF4-FFF2-40B4-BE49-F238E27FC236}">
                <a16:creationId xmlns:a16="http://schemas.microsoft.com/office/drawing/2014/main" id="{1888BBB2-B86A-47D7-928B-918986842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31" y="1840277"/>
            <a:ext cx="1804963" cy="1353722"/>
          </a:xfrm>
          <a:prstGeom prst="rect">
            <a:avLst/>
          </a:prstGeom>
        </p:spPr>
      </p:pic>
      <p:sp>
        <p:nvSpPr>
          <p:cNvPr id="4" name="TextBox 3">
            <a:extLst>
              <a:ext uri="{FF2B5EF4-FFF2-40B4-BE49-F238E27FC236}">
                <a16:creationId xmlns:a16="http://schemas.microsoft.com/office/drawing/2014/main" id="{8D426723-693A-401D-BA19-EC5C3EF2A8D5}"/>
              </a:ext>
            </a:extLst>
          </p:cNvPr>
          <p:cNvSpPr txBox="1"/>
          <p:nvPr/>
        </p:nvSpPr>
        <p:spPr>
          <a:xfrm>
            <a:off x="6095999" y="1371824"/>
            <a:ext cx="5473169" cy="461665"/>
          </a:xfrm>
          <a:prstGeom prst="rect">
            <a:avLst/>
          </a:prstGeom>
          <a:noFill/>
        </p:spPr>
        <p:txBody>
          <a:bodyPr wrap="square" rtlCol="0">
            <a:spAutoFit/>
          </a:bodyPr>
          <a:lstStyle/>
          <a:p>
            <a:r>
              <a:rPr lang="en-US" sz="2400" dirty="0"/>
              <a:t>Place = f(Property &amp; Environ Conditions)</a:t>
            </a:r>
          </a:p>
        </p:txBody>
      </p:sp>
      <p:sp>
        <p:nvSpPr>
          <p:cNvPr id="7" name="TextBox 6">
            <a:extLst>
              <a:ext uri="{FF2B5EF4-FFF2-40B4-BE49-F238E27FC236}">
                <a16:creationId xmlns:a16="http://schemas.microsoft.com/office/drawing/2014/main" id="{99A92965-5107-4607-A008-AF99D9AE73EE}"/>
              </a:ext>
            </a:extLst>
          </p:cNvPr>
          <p:cNvSpPr txBox="1"/>
          <p:nvPr/>
        </p:nvSpPr>
        <p:spPr>
          <a:xfrm>
            <a:off x="2209566" y="2234108"/>
            <a:ext cx="1718170" cy="1600438"/>
          </a:xfrm>
          <a:prstGeom prst="rect">
            <a:avLst/>
          </a:prstGeom>
          <a:noFill/>
          <a:ln>
            <a:solidFill>
              <a:schemeClr val="accent1">
                <a:shade val="50000"/>
              </a:schemeClr>
            </a:solidFill>
          </a:ln>
        </p:spPr>
        <p:txBody>
          <a:bodyPr wrap="square" rtlCol="0">
            <a:spAutoFit/>
          </a:bodyPr>
          <a:lstStyle/>
          <a:p>
            <a:pPr algn="ctr"/>
            <a:r>
              <a:rPr lang="en-US" sz="1400" dirty="0"/>
              <a:t>Crime</a:t>
            </a:r>
          </a:p>
          <a:p>
            <a:pPr algn="ctr"/>
            <a:endParaRPr lang="en-US" sz="1400" dirty="0"/>
          </a:p>
          <a:p>
            <a:pPr algn="ctr"/>
            <a:r>
              <a:rPr lang="en-US" sz="1400" dirty="0"/>
              <a:t>311 Call Requests</a:t>
            </a:r>
          </a:p>
          <a:p>
            <a:pPr algn="ctr"/>
            <a:endParaRPr lang="en-US" sz="1400" dirty="0"/>
          </a:p>
          <a:p>
            <a:pPr algn="ctr"/>
            <a:r>
              <a:rPr lang="en-US" sz="1400" dirty="0"/>
              <a:t>Property Violations</a:t>
            </a:r>
          </a:p>
          <a:p>
            <a:pPr algn="ctr"/>
            <a:endParaRPr lang="en-US" sz="1400" dirty="0"/>
          </a:p>
          <a:p>
            <a:pPr algn="ctr"/>
            <a:r>
              <a:rPr lang="en-US" sz="1400" dirty="0"/>
              <a:t>Building Permits</a:t>
            </a:r>
          </a:p>
        </p:txBody>
      </p:sp>
      <p:sp>
        <p:nvSpPr>
          <p:cNvPr id="8" name="TextBox 7">
            <a:extLst>
              <a:ext uri="{FF2B5EF4-FFF2-40B4-BE49-F238E27FC236}">
                <a16:creationId xmlns:a16="http://schemas.microsoft.com/office/drawing/2014/main" id="{582ECC7F-8814-4335-A8A6-6501275C6A0A}"/>
              </a:ext>
            </a:extLst>
          </p:cNvPr>
          <p:cNvSpPr txBox="1"/>
          <p:nvPr/>
        </p:nvSpPr>
        <p:spPr>
          <a:xfrm>
            <a:off x="164888" y="1255050"/>
            <a:ext cx="5473170" cy="461665"/>
          </a:xfrm>
          <a:prstGeom prst="rect">
            <a:avLst/>
          </a:prstGeom>
          <a:noFill/>
        </p:spPr>
        <p:txBody>
          <a:bodyPr wrap="square" rtlCol="0">
            <a:spAutoFit/>
          </a:bodyPr>
          <a:lstStyle/>
          <a:p>
            <a:r>
              <a:rPr lang="en-US" sz="2400" dirty="0"/>
              <a:t>Abandonment/Sale = f(Property &amp; Place)</a:t>
            </a:r>
          </a:p>
        </p:txBody>
      </p:sp>
      <p:cxnSp>
        <p:nvCxnSpPr>
          <p:cNvPr id="10" name="Straight Connector 9">
            <a:extLst>
              <a:ext uri="{FF2B5EF4-FFF2-40B4-BE49-F238E27FC236}">
                <a16:creationId xmlns:a16="http://schemas.microsoft.com/office/drawing/2014/main" id="{7E587728-8F59-46C8-B794-D4218A1948A5}"/>
              </a:ext>
            </a:extLst>
          </p:cNvPr>
          <p:cNvCxnSpPr/>
          <p:nvPr/>
        </p:nvCxnSpPr>
        <p:spPr>
          <a:xfrm>
            <a:off x="1733006" y="6035040"/>
            <a:ext cx="8360228" cy="0"/>
          </a:xfrm>
          <a:prstGeom prst="line">
            <a:avLst/>
          </a:prstGeom>
          <a:ln w="38100"/>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E6817896-C985-4463-849C-65E06833A942}"/>
              </a:ext>
            </a:extLst>
          </p:cNvPr>
          <p:cNvSpPr txBox="1"/>
          <p:nvPr/>
        </p:nvSpPr>
        <p:spPr>
          <a:xfrm>
            <a:off x="529118" y="6133941"/>
            <a:ext cx="2250041" cy="369332"/>
          </a:xfrm>
          <a:prstGeom prst="rect">
            <a:avLst/>
          </a:prstGeom>
          <a:noFill/>
        </p:spPr>
        <p:txBody>
          <a:bodyPr wrap="square" rtlCol="0">
            <a:spAutoFit/>
          </a:bodyPr>
          <a:lstStyle/>
          <a:p>
            <a:r>
              <a:rPr lang="en-US" dirty="0"/>
              <a:t>Pre-Abandonment</a:t>
            </a:r>
          </a:p>
        </p:txBody>
      </p:sp>
      <p:sp>
        <p:nvSpPr>
          <p:cNvPr id="12" name="TextBox 11">
            <a:extLst>
              <a:ext uri="{FF2B5EF4-FFF2-40B4-BE49-F238E27FC236}">
                <a16:creationId xmlns:a16="http://schemas.microsoft.com/office/drawing/2014/main" id="{D43330AE-31E6-47BF-B350-904C1F0E1AD0}"/>
              </a:ext>
            </a:extLst>
          </p:cNvPr>
          <p:cNvSpPr txBox="1"/>
          <p:nvPr/>
        </p:nvSpPr>
        <p:spPr>
          <a:xfrm>
            <a:off x="2894864" y="6318607"/>
            <a:ext cx="2250041" cy="369332"/>
          </a:xfrm>
          <a:prstGeom prst="rect">
            <a:avLst/>
          </a:prstGeom>
          <a:noFill/>
        </p:spPr>
        <p:txBody>
          <a:bodyPr wrap="square" rtlCol="0">
            <a:spAutoFit/>
          </a:bodyPr>
          <a:lstStyle/>
          <a:p>
            <a:r>
              <a:rPr lang="en-US" dirty="0"/>
              <a:t>Abandonment</a:t>
            </a:r>
          </a:p>
        </p:txBody>
      </p:sp>
      <p:sp>
        <p:nvSpPr>
          <p:cNvPr id="13" name="TextBox 12">
            <a:extLst>
              <a:ext uri="{FF2B5EF4-FFF2-40B4-BE49-F238E27FC236}">
                <a16:creationId xmlns:a16="http://schemas.microsoft.com/office/drawing/2014/main" id="{7815B501-D161-40BE-9956-531791F7B4C6}"/>
              </a:ext>
            </a:extLst>
          </p:cNvPr>
          <p:cNvSpPr txBox="1"/>
          <p:nvPr/>
        </p:nvSpPr>
        <p:spPr>
          <a:xfrm>
            <a:off x="6477852" y="6389131"/>
            <a:ext cx="828783" cy="369269"/>
          </a:xfrm>
          <a:prstGeom prst="rect">
            <a:avLst/>
          </a:prstGeom>
          <a:noFill/>
        </p:spPr>
        <p:txBody>
          <a:bodyPr wrap="square" rtlCol="0">
            <a:spAutoFit/>
          </a:bodyPr>
          <a:lstStyle/>
          <a:p>
            <a:r>
              <a:rPr lang="en-US" dirty="0"/>
              <a:t>Sale</a:t>
            </a:r>
          </a:p>
        </p:txBody>
      </p:sp>
      <p:sp>
        <p:nvSpPr>
          <p:cNvPr id="14" name="TextBox 13">
            <a:extLst>
              <a:ext uri="{FF2B5EF4-FFF2-40B4-BE49-F238E27FC236}">
                <a16:creationId xmlns:a16="http://schemas.microsoft.com/office/drawing/2014/main" id="{C9E69DCD-EC8F-4BE1-947D-C216DB43AB72}"/>
              </a:ext>
            </a:extLst>
          </p:cNvPr>
          <p:cNvSpPr txBox="1"/>
          <p:nvPr/>
        </p:nvSpPr>
        <p:spPr>
          <a:xfrm>
            <a:off x="7750138" y="6271707"/>
            <a:ext cx="2250041" cy="369332"/>
          </a:xfrm>
          <a:prstGeom prst="rect">
            <a:avLst/>
          </a:prstGeom>
          <a:noFill/>
        </p:spPr>
        <p:txBody>
          <a:bodyPr wrap="square" rtlCol="0">
            <a:spAutoFit/>
          </a:bodyPr>
          <a:lstStyle/>
          <a:p>
            <a:r>
              <a:rPr lang="en-US" dirty="0"/>
              <a:t>Post-Sale</a:t>
            </a:r>
          </a:p>
        </p:txBody>
      </p:sp>
      <p:cxnSp>
        <p:nvCxnSpPr>
          <p:cNvPr id="16" name="Straight Connector 15">
            <a:extLst>
              <a:ext uri="{FF2B5EF4-FFF2-40B4-BE49-F238E27FC236}">
                <a16:creationId xmlns:a16="http://schemas.microsoft.com/office/drawing/2014/main" id="{4E651A8E-3093-4290-84B1-034FB1D7165A}"/>
              </a:ext>
            </a:extLst>
          </p:cNvPr>
          <p:cNvCxnSpPr/>
          <p:nvPr/>
        </p:nvCxnSpPr>
        <p:spPr>
          <a:xfrm>
            <a:off x="3637052" y="5732980"/>
            <a:ext cx="0" cy="538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E22254-5D9B-4472-9014-16A8162D3927}"/>
              </a:ext>
            </a:extLst>
          </p:cNvPr>
          <p:cNvCxnSpPr/>
          <p:nvPr/>
        </p:nvCxnSpPr>
        <p:spPr>
          <a:xfrm>
            <a:off x="6810054" y="5732979"/>
            <a:ext cx="0" cy="538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row: Left-Right-Up 17">
            <a:extLst>
              <a:ext uri="{FF2B5EF4-FFF2-40B4-BE49-F238E27FC236}">
                <a16:creationId xmlns:a16="http://schemas.microsoft.com/office/drawing/2014/main" id="{26EE7090-5FE5-4487-8FE9-CEA846B42469}"/>
              </a:ext>
            </a:extLst>
          </p:cNvPr>
          <p:cNvSpPr/>
          <p:nvPr/>
        </p:nvSpPr>
        <p:spPr>
          <a:xfrm>
            <a:off x="3855750" y="5321970"/>
            <a:ext cx="2622102" cy="61417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Curved Right 18">
            <a:extLst>
              <a:ext uri="{FF2B5EF4-FFF2-40B4-BE49-F238E27FC236}">
                <a16:creationId xmlns:a16="http://schemas.microsoft.com/office/drawing/2014/main" id="{437C7A23-7491-433E-85F5-776BE3A3212C}"/>
              </a:ext>
            </a:extLst>
          </p:cNvPr>
          <p:cNvSpPr/>
          <p:nvPr/>
        </p:nvSpPr>
        <p:spPr>
          <a:xfrm>
            <a:off x="529118" y="3816063"/>
            <a:ext cx="1684962" cy="19616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allout: Right Arrow 21">
            <a:extLst>
              <a:ext uri="{FF2B5EF4-FFF2-40B4-BE49-F238E27FC236}">
                <a16:creationId xmlns:a16="http://schemas.microsoft.com/office/drawing/2014/main" id="{A23D2540-F4B9-42E8-B965-120D26F8459C}"/>
              </a:ext>
            </a:extLst>
          </p:cNvPr>
          <p:cNvSpPr/>
          <p:nvPr/>
        </p:nvSpPr>
        <p:spPr>
          <a:xfrm>
            <a:off x="7284071" y="4023915"/>
            <a:ext cx="2189899" cy="1771437"/>
          </a:xfrm>
          <a:prstGeom prst="rightArrowCallout">
            <a:avLst>
              <a:gd name="adj1" fmla="val 25000"/>
              <a:gd name="adj2" fmla="val 3142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F76C29E-5C7C-4E29-B650-D6D16DF4F2E4}"/>
              </a:ext>
            </a:extLst>
          </p:cNvPr>
          <p:cNvPicPr>
            <a:picLocks noChangeAspect="1"/>
          </p:cNvPicPr>
          <p:nvPr/>
        </p:nvPicPr>
        <p:blipFill>
          <a:blip r:embed="rId3"/>
          <a:stretch>
            <a:fillRect/>
          </a:stretch>
        </p:blipFill>
        <p:spPr>
          <a:xfrm>
            <a:off x="6713227" y="1912214"/>
            <a:ext cx="1551039" cy="1932400"/>
          </a:xfrm>
          <a:prstGeom prst="rect">
            <a:avLst/>
          </a:prstGeom>
        </p:spPr>
      </p:pic>
      <p:pic>
        <p:nvPicPr>
          <p:cNvPr id="21" name="Picture 20">
            <a:extLst>
              <a:ext uri="{FF2B5EF4-FFF2-40B4-BE49-F238E27FC236}">
                <a16:creationId xmlns:a16="http://schemas.microsoft.com/office/drawing/2014/main" id="{0EA43225-B260-4DFA-A922-982FD23DBE4F}"/>
              </a:ext>
            </a:extLst>
          </p:cNvPr>
          <p:cNvPicPr>
            <a:picLocks noChangeAspect="1"/>
          </p:cNvPicPr>
          <p:nvPr/>
        </p:nvPicPr>
        <p:blipFill>
          <a:blip r:embed="rId4"/>
          <a:stretch>
            <a:fillRect/>
          </a:stretch>
        </p:blipFill>
        <p:spPr>
          <a:xfrm>
            <a:off x="2646835" y="4471179"/>
            <a:ext cx="1145453" cy="1530686"/>
          </a:xfrm>
          <a:prstGeom prst="rect">
            <a:avLst/>
          </a:prstGeom>
        </p:spPr>
      </p:pic>
      <p:sp>
        <p:nvSpPr>
          <p:cNvPr id="23" name="TextBox 22">
            <a:extLst>
              <a:ext uri="{FF2B5EF4-FFF2-40B4-BE49-F238E27FC236}">
                <a16:creationId xmlns:a16="http://schemas.microsoft.com/office/drawing/2014/main" id="{EAE0C340-D3A8-41C7-ADEA-7CF4678F4AFF}"/>
              </a:ext>
            </a:extLst>
          </p:cNvPr>
          <p:cNvSpPr txBox="1"/>
          <p:nvPr/>
        </p:nvSpPr>
        <p:spPr>
          <a:xfrm>
            <a:off x="9664363" y="3254217"/>
            <a:ext cx="2162634" cy="2554545"/>
          </a:xfrm>
          <a:prstGeom prst="rect">
            <a:avLst/>
          </a:prstGeom>
          <a:noFill/>
          <a:ln>
            <a:solidFill>
              <a:schemeClr val="accent1">
                <a:shade val="50000"/>
              </a:schemeClr>
            </a:solidFill>
          </a:ln>
        </p:spPr>
        <p:txBody>
          <a:bodyPr wrap="square" rtlCol="0">
            <a:spAutoFit/>
          </a:bodyPr>
          <a:lstStyle/>
          <a:p>
            <a:pPr algn="ctr"/>
            <a:r>
              <a:rPr lang="en-US" sz="2000" dirty="0"/>
              <a:t>Crime</a:t>
            </a:r>
          </a:p>
          <a:p>
            <a:pPr algn="ctr"/>
            <a:endParaRPr lang="en-US" sz="2000" dirty="0"/>
          </a:p>
          <a:p>
            <a:pPr algn="ctr"/>
            <a:r>
              <a:rPr lang="en-US" sz="2000" dirty="0"/>
              <a:t>311 Call Requests</a:t>
            </a:r>
          </a:p>
          <a:p>
            <a:pPr algn="ctr"/>
            <a:endParaRPr lang="en-US" sz="2000" dirty="0"/>
          </a:p>
          <a:p>
            <a:pPr algn="ctr"/>
            <a:r>
              <a:rPr lang="en-US" sz="2000" dirty="0"/>
              <a:t>Property Violations</a:t>
            </a:r>
          </a:p>
          <a:p>
            <a:pPr algn="ctr"/>
            <a:endParaRPr lang="en-US" sz="2000" dirty="0"/>
          </a:p>
          <a:p>
            <a:pPr algn="ctr"/>
            <a:r>
              <a:rPr lang="en-US" sz="2000" dirty="0"/>
              <a:t>Building Permits</a:t>
            </a:r>
          </a:p>
        </p:txBody>
      </p:sp>
      <p:sp>
        <p:nvSpPr>
          <p:cNvPr id="24" name="TextBox 23">
            <a:extLst>
              <a:ext uri="{FF2B5EF4-FFF2-40B4-BE49-F238E27FC236}">
                <a16:creationId xmlns:a16="http://schemas.microsoft.com/office/drawing/2014/main" id="{88EFCCA4-3443-47F1-877F-923CADCC2D57}"/>
              </a:ext>
            </a:extLst>
          </p:cNvPr>
          <p:cNvSpPr txBox="1"/>
          <p:nvPr/>
        </p:nvSpPr>
        <p:spPr>
          <a:xfrm>
            <a:off x="4293570" y="3191745"/>
            <a:ext cx="2162634" cy="2031325"/>
          </a:xfrm>
          <a:prstGeom prst="rect">
            <a:avLst/>
          </a:prstGeom>
          <a:noFill/>
          <a:ln>
            <a:solidFill>
              <a:schemeClr val="accent1">
                <a:shade val="50000"/>
              </a:schemeClr>
            </a:solidFill>
          </a:ln>
        </p:spPr>
        <p:txBody>
          <a:bodyPr wrap="square" rtlCol="0">
            <a:spAutoFit/>
          </a:bodyPr>
          <a:lstStyle/>
          <a:p>
            <a:pPr algn="ctr"/>
            <a:r>
              <a:rPr lang="en-US" dirty="0"/>
              <a:t>Crime</a:t>
            </a:r>
          </a:p>
          <a:p>
            <a:pPr algn="ctr"/>
            <a:endParaRPr lang="en-US" dirty="0"/>
          </a:p>
          <a:p>
            <a:pPr algn="ctr"/>
            <a:r>
              <a:rPr lang="en-US" dirty="0"/>
              <a:t>311 Call Requests</a:t>
            </a:r>
          </a:p>
          <a:p>
            <a:pPr algn="ctr"/>
            <a:endParaRPr lang="en-US" dirty="0"/>
          </a:p>
          <a:p>
            <a:pPr algn="ctr"/>
            <a:r>
              <a:rPr lang="en-US" dirty="0"/>
              <a:t>Property Violations</a:t>
            </a:r>
          </a:p>
          <a:p>
            <a:pPr algn="ctr"/>
            <a:endParaRPr lang="en-US" dirty="0"/>
          </a:p>
          <a:p>
            <a:pPr algn="ctr"/>
            <a:r>
              <a:rPr lang="en-US" dirty="0"/>
              <a:t>Building Permits</a:t>
            </a:r>
          </a:p>
        </p:txBody>
      </p:sp>
    </p:spTree>
    <p:extLst>
      <p:ext uri="{BB962C8B-B14F-4D97-AF65-F5344CB8AC3E}">
        <p14:creationId xmlns:p14="http://schemas.microsoft.com/office/powerpoint/2010/main" val="112596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4A86-97A1-4952-A01C-75AEA22A5EB6}"/>
              </a:ext>
            </a:extLst>
          </p:cNvPr>
          <p:cNvSpPr>
            <a:spLocks noGrp="1"/>
          </p:cNvSpPr>
          <p:nvPr>
            <p:ph type="title"/>
          </p:nvPr>
        </p:nvSpPr>
        <p:spPr/>
        <p:txBody>
          <a:bodyPr/>
          <a:lstStyle/>
          <a:p>
            <a:r>
              <a:rPr lang="en-US" dirty="0"/>
              <a:t>7-Step Process</a:t>
            </a:r>
          </a:p>
        </p:txBody>
      </p:sp>
      <p:pic>
        <p:nvPicPr>
          <p:cNvPr id="4" name="Picture 3">
            <a:extLst>
              <a:ext uri="{FF2B5EF4-FFF2-40B4-BE49-F238E27FC236}">
                <a16:creationId xmlns:a16="http://schemas.microsoft.com/office/drawing/2014/main" id="{DC506225-AEA8-45C0-A0F9-7656214E0877}"/>
              </a:ext>
            </a:extLst>
          </p:cNvPr>
          <p:cNvPicPr>
            <a:picLocks noChangeAspect="1"/>
          </p:cNvPicPr>
          <p:nvPr/>
        </p:nvPicPr>
        <p:blipFill>
          <a:blip r:embed="rId2"/>
          <a:stretch>
            <a:fillRect/>
          </a:stretch>
        </p:blipFill>
        <p:spPr>
          <a:xfrm>
            <a:off x="1191238" y="1995598"/>
            <a:ext cx="9809524" cy="4104762"/>
          </a:xfrm>
          <a:prstGeom prst="rect">
            <a:avLst/>
          </a:prstGeom>
        </p:spPr>
      </p:pic>
    </p:spTree>
    <p:extLst>
      <p:ext uri="{BB962C8B-B14F-4D97-AF65-F5344CB8AC3E}">
        <p14:creationId xmlns:p14="http://schemas.microsoft.com/office/powerpoint/2010/main" val="437820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85" y="0"/>
            <a:ext cx="11367430" cy="1325563"/>
          </a:xfrm>
        </p:spPr>
        <p:txBody>
          <a:bodyPr/>
          <a:lstStyle/>
          <a:p>
            <a:r>
              <a:rPr lang="en-US" dirty="0"/>
              <a:t>Application 1: Land Bank States </a:t>
            </a:r>
            <a:br>
              <a:rPr lang="en-US" dirty="0"/>
            </a:br>
            <a:r>
              <a:rPr lang="en-US" dirty="0"/>
              <a:t>(Before, During &amp; After)</a:t>
            </a:r>
          </a:p>
        </p:txBody>
      </p:sp>
      <p:pic>
        <p:nvPicPr>
          <p:cNvPr id="3" name="Picture 2">
            <a:extLst>
              <a:ext uri="{FF2B5EF4-FFF2-40B4-BE49-F238E27FC236}">
                <a16:creationId xmlns:a16="http://schemas.microsoft.com/office/drawing/2014/main" id="{B3D74169-01C0-4A8E-BD03-A59A21393C59}"/>
              </a:ext>
            </a:extLst>
          </p:cNvPr>
          <p:cNvPicPr>
            <a:picLocks noChangeAspect="1"/>
          </p:cNvPicPr>
          <p:nvPr/>
        </p:nvPicPr>
        <p:blipFill>
          <a:blip r:embed="rId2"/>
          <a:stretch>
            <a:fillRect/>
          </a:stretch>
        </p:blipFill>
        <p:spPr>
          <a:xfrm>
            <a:off x="7086600" y="3057619"/>
            <a:ext cx="4936669" cy="2700259"/>
          </a:xfrm>
          <a:prstGeom prst="rect">
            <a:avLst/>
          </a:prstGeom>
        </p:spPr>
      </p:pic>
      <p:pic>
        <p:nvPicPr>
          <p:cNvPr id="10" name="Picture 9">
            <a:extLst>
              <a:ext uri="{FF2B5EF4-FFF2-40B4-BE49-F238E27FC236}">
                <a16:creationId xmlns:a16="http://schemas.microsoft.com/office/drawing/2014/main" id="{2F481B48-9141-4B8D-8F6E-3C5CBE965689}"/>
              </a:ext>
            </a:extLst>
          </p:cNvPr>
          <p:cNvPicPr>
            <a:picLocks noChangeAspect="1"/>
          </p:cNvPicPr>
          <p:nvPr/>
        </p:nvPicPr>
        <p:blipFill>
          <a:blip r:embed="rId3"/>
          <a:stretch>
            <a:fillRect/>
          </a:stretch>
        </p:blipFill>
        <p:spPr>
          <a:xfrm>
            <a:off x="233128" y="2686505"/>
            <a:ext cx="3102354" cy="3799259"/>
          </a:xfrm>
          <a:prstGeom prst="rect">
            <a:avLst/>
          </a:prstGeom>
        </p:spPr>
      </p:pic>
      <p:pic>
        <p:nvPicPr>
          <p:cNvPr id="11" name="Picture 10">
            <a:extLst>
              <a:ext uri="{FF2B5EF4-FFF2-40B4-BE49-F238E27FC236}">
                <a16:creationId xmlns:a16="http://schemas.microsoft.com/office/drawing/2014/main" id="{3B97FFCA-37C3-4886-A32E-D815A22FC43C}"/>
              </a:ext>
            </a:extLst>
          </p:cNvPr>
          <p:cNvPicPr>
            <a:picLocks noChangeAspect="1"/>
          </p:cNvPicPr>
          <p:nvPr/>
        </p:nvPicPr>
        <p:blipFill>
          <a:blip r:embed="rId4"/>
          <a:stretch>
            <a:fillRect/>
          </a:stretch>
        </p:blipFill>
        <p:spPr>
          <a:xfrm>
            <a:off x="4125191" y="1948536"/>
            <a:ext cx="2763982" cy="3871023"/>
          </a:xfrm>
          <a:prstGeom prst="rect">
            <a:avLst/>
          </a:prstGeom>
        </p:spPr>
      </p:pic>
      <p:sp>
        <p:nvSpPr>
          <p:cNvPr id="12" name="TextBox 11">
            <a:extLst>
              <a:ext uri="{FF2B5EF4-FFF2-40B4-BE49-F238E27FC236}">
                <a16:creationId xmlns:a16="http://schemas.microsoft.com/office/drawing/2014/main" id="{F06C9C00-5439-44B1-BC2F-D8DA7BC24A4A}"/>
              </a:ext>
            </a:extLst>
          </p:cNvPr>
          <p:cNvSpPr txBox="1"/>
          <p:nvPr/>
        </p:nvSpPr>
        <p:spPr>
          <a:xfrm>
            <a:off x="233128" y="2120662"/>
            <a:ext cx="2053444" cy="369332"/>
          </a:xfrm>
          <a:prstGeom prst="rect">
            <a:avLst/>
          </a:prstGeom>
          <a:noFill/>
        </p:spPr>
        <p:txBody>
          <a:bodyPr wrap="square" rtlCol="0">
            <a:spAutoFit/>
          </a:bodyPr>
          <a:lstStyle/>
          <a:p>
            <a:r>
              <a:rPr lang="en-US" b="1" dirty="0"/>
              <a:t>Total Land Bank</a:t>
            </a:r>
          </a:p>
        </p:txBody>
      </p:sp>
      <p:sp>
        <p:nvSpPr>
          <p:cNvPr id="15" name="TextBox 14">
            <a:extLst>
              <a:ext uri="{FF2B5EF4-FFF2-40B4-BE49-F238E27FC236}">
                <a16:creationId xmlns:a16="http://schemas.microsoft.com/office/drawing/2014/main" id="{65712EFF-ACD4-427F-8D89-7EE58536CF15}"/>
              </a:ext>
            </a:extLst>
          </p:cNvPr>
          <p:cNvSpPr txBox="1"/>
          <p:nvPr/>
        </p:nvSpPr>
        <p:spPr>
          <a:xfrm>
            <a:off x="4209792" y="1406059"/>
            <a:ext cx="2053444" cy="369332"/>
          </a:xfrm>
          <a:prstGeom prst="rect">
            <a:avLst/>
          </a:prstGeom>
          <a:noFill/>
        </p:spPr>
        <p:txBody>
          <a:bodyPr wrap="square" rtlCol="0">
            <a:spAutoFit/>
          </a:bodyPr>
          <a:lstStyle/>
          <a:p>
            <a:r>
              <a:rPr lang="en-US" b="1" dirty="0"/>
              <a:t>Sold Land Bank</a:t>
            </a:r>
          </a:p>
        </p:txBody>
      </p:sp>
      <p:sp>
        <p:nvSpPr>
          <p:cNvPr id="4" name="TextBox 3">
            <a:extLst>
              <a:ext uri="{FF2B5EF4-FFF2-40B4-BE49-F238E27FC236}">
                <a16:creationId xmlns:a16="http://schemas.microsoft.com/office/drawing/2014/main" id="{5AFD6FA8-3CD7-4C34-8A62-AE66F66E874B}"/>
              </a:ext>
            </a:extLst>
          </p:cNvPr>
          <p:cNvSpPr txBox="1"/>
          <p:nvPr/>
        </p:nvSpPr>
        <p:spPr>
          <a:xfrm>
            <a:off x="8344887" y="2501839"/>
            <a:ext cx="3678382" cy="369332"/>
          </a:xfrm>
          <a:prstGeom prst="rect">
            <a:avLst/>
          </a:prstGeom>
          <a:noFill/>
        </p:spPr>
        <p:txBody>
          <a:bodyPr wrap="square" rtlCol="0">
            <a:spAutoFit/>
          </a:bodyPr>
          <a:lstStyle/>
          <a:p>
            <a:r>
              <a:rPr lang="en-US" b="1" dirty="0"/>
              <a:t>Residential Improved LBs</a:t>
            </a:r>
          </a:p>
        </p:txBody>
      </p:sp>
    </p:spTree>
    <p:extLst>
      <p:ext uri="{BB962C8B-B14F-4D97-AF65-F5344CB8AC3E}">
        <p14:creationId xmlns:p14="http://schemas.microsoft.com/office/powerpoint/2010/main" val="9055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9FEA-8B58-42CA-ACD4-390C60CBADCB}"/>
              </a:ext>
            </a:extLst>
          </p:cNvPr>
          <p:cNvSpPr>
            <a:spLocks noGrp="1"/>
          </p:cNvSpPr>
          <p:nvPr>
            <p:ph type="title"/>
          </p:nvPr>
        </p:nvSpPr>
        <p:spPr>
          <a:xfrm>
            <a:off x="838200" y="365126"/>
            <a:ext cx="10515600" cy="722086"/>
          </a:xfrm>
        </p:spPr>
        <p:txBody>
          <a:bodyPr>
            <a:normAutofit/>
          </a:bodyPr>
          <a:lstStyle/>
          <a:p>
            <a:r>
              <a:rPr lang="en-US" dirty="0"/>
              <a:t>Environs: Land Bank Buffers</a:t>
            </a:r>
          </a:p>
        </p:txBody>
      </p:sp>
      <p:pic>
        <p:nvPicPr>
          <p:cNvPr id="1026" name="Picture 2" descr="C:\Users\JRDELI~1\AppData\Local\Temp\SNAGHTML4e30366.PNG">
            <a:extLst>
              <a:ext uri="{FF2B5EF4-FFF2-40B4-BE49-F238E27FC236}">
                <a16:creationId xmlns:a16="http://schemas.microsoft.com/office/drawing/2014/main" id="{C5D5FD7E-9D21-472D-8020-98A49DF1C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08" y="1280420"/>
            <a:ext cx="4310036" cy="54907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7F3549C-A4E5-4313-972A-32893C548AD1}"/>
              </a:ext>
            </a:extLst>
          </p:cNvPr>
          <p:cNvPicPr>
            <a:picLocks noChangeAspect="1"/>
          </p:cNvPicPr>
          <p:nvPr/>
        </p:nvPicPr>
        <p:blipFill>
          <a:blip r:embed="rId3"/>
          <a:stretch>
            <a:fillRect/>
          </a:stretch>
        </p:blipFill>
        <p:spPr>
          <a:xfrm>
            <a:off x="5224972" y="2021276"/>
            <a:ext cx="3118010" cy="4261069"/>
          </a:xfrm>
          <a:prstGeom prst="rect">
            <a:avLst/>
          </a:prstGeom>
        </p:spPr>
      </p:pic>
      <p:pic>
        <p:nvPicPr>
          <p:cNvPr id="5" name="Picture 4">
            <a:extLst>
              <a:ext uri="{FF2B5EF4-FFF2-40B4-BE49-F238E27FC236}">
                <a16:creationId xmlns:a16="http://schemas.microsoft.com/office/drawing/2014/main" id="{D36FD4D4-5A47-4894-820C-57E237E5DB08}"/>
              </a:ext>
            </a:extLst>
          </p:cNvPr>
          <p:cNvPicPr>
            <a:picLocks noChangeAspect="1"/>
          </p:cNvPicPr>
          <p:nvPr/>
        </p:nvPicPr>
        <p:blipFill>
          <a:blip r:embed="rId4"/>
          <a:stretch>
            <a:fillRect/>
          </a:stretch>
        </p:blipFill>
        <p:spPr>
          <a:xfrm>
            <a:off x="8837487" y="259061"/>
            <a:ext cx="2771039" cy="3164458"/>
          </a:xfrm>
          <a:prstGeom prst="rect">
            <a:avLst/>
          </a:prstGeom>
        </p:spPr>
      </p:pic>
      <p:sp>
        <p:nvSpPr>
          <p:cNvPr id="6" name="TextBox 5">
            <a:extLst>
              <a:ext uri="{FF2B5EF4-FFF2-40B4-BE49-F238E27FC236}">
                <a16:creationId xmlns:a16="http://schemas.microsoft.com/office/drawing/2014/main" id="{052A67F2-9290-4306-8A5F-B524038233E6}"/>
              </a:ext>
            </a:extLst>
          </p:cNvPr>
          <p:cNvSpPr txBox="1"/>
          <p:nvPr/>
        </p:nvSpPr>
        <p:spPr>
          <a:xfrm>
            <a:off x="1811383" y="1889760"/>
            <a:ext cx="2778034" cy="369332"/>
          </a:xfrm>
          <a:prstGeom prst="rect">
            <a:avLst/>
          </a:prstGeom>
          <a:noFill/>
        </p:spPr>
        <p:txBody>
          <a:bodyPr wrap="square" rtlCol="0">
            <a:spAutoFit/>
          </a:bodyPr>
          <a:lstStyle/>
          <a:p>
            <a:r>
              <a:rPr lang="en-US" dirty="0"/>
              <a:t>1.2m Metro KC</a:t>
            </a:r>
          </a:p>
        </p:txBody>
      </p:sp>
      <p:sp>
        <p:nvSpPr>
          <p:cNvPr id="7" name="TextBox 6">
            <a:extLst>
              <a:ext uri="{FF2B5EF4-FFF2-40B4-BE49-F238E27FC236}">
                <a16:creationId xmlns:a16="http://schemas.microsoft.com/office/drawing/2014/main" id="{D8B4005E-D81C-4568-AD43-7969CB30D4A8}"/>
              </a:ext>
            </a:extLst>
          </p:cNvPr>
          <p:cNvSpPr txBox="1"/>
          <p:nvPr/>
        </p:nvSpPr>
        <p:spPr>
          <a:xfrm>
            <a:off x="5224972" y="1312138"/>
            <a:ext cx="3308422" cy="830997"/>
          </a:xfrm>
          <a:prstGeom prst="rect">
            <a:avLst/>
          </a:prstGeom>
          <a:noFill/>
        </p:spPr>
        <p:txBody>
          <a:bodyPr wrap="square" rtlCol="0">
            <a:spAutoFit/>
          </a:bodyPr>
          <a:lstStyle/>
          <a:p>
            <a:r>
              <a:rPr lang="en-US" sz="2400" b="1" dirty="0"/>
              <a:t>1,094 Land Bank Props:</a:t>
            </a:r>
          </a:p>
          <a:p>
            <a:r>
              <a:rPr lang="en-US" sz="2400" b="1" dirty="0"/>
              <a:t>.1 mile buffers</a:t>
            </a:r>
          </a:p>
        </p:txBody>
      </p:sp>
      <p:pic>
        <p:nvPicPr>
          <p:cNvPr id="8" name="Picture 7">
            <a:extLst>
              <a:ext uri="{FF2B5EF4-FFF2-40B4-BE49-F238E27FC236}">
                <a16:creationId xmlns:a16="http://schemas.microsoft.com/office/drawing/2014/main" id="{46F94B4A-AFBF-4396-8FF7-BF609CE1AFF5}"/>
              </a:ext>
            </a:extLst>
          </p:cNvPr>
          <p:cNvPicPr>
            <a:picLocks noChangeAspect="1"/>
          </p:cNvPicPr>
          <p:nvPr/>
        </p:nvPicPr>
        <p:blipFill>
          <a:blip r:embed="rId5"/>
          <a:stretch>
            <a:fillRect/>
          </a:stretch>
        </p:blipFill>
        <p:spPr>
          <a:xfrm>
            <a:off x="8837487" y="3469004"/>
            <a:ext cx="2771039" cy="3302170"/>
          </a:xfrm>
          <a:prstGeom prst="rect">
            <a:avLst/>
          </a:prstGeom>
        </p:spPr>
      </p:pic>
      <p:cxnSp>
        <p:nvCxnSpPr>
          <p:cNvPr id="10" name="Straight Arrow Connector 9">
            <a:extLst>
              <a:ext uri="{FF2B5EF4-FFF2-40B4-BE49-F238E27FC236}">
                <a16:creationId xmlns:a16="http://schemas.microsoft.com/office/drawing/2014/main" id="{15036AA5-78A9-4EE2-BE38-B868492ED72B}"/>
              </a:ext>
            </a:extLst>
          </p:cNvPr>
          <p:cNvCxnSpPr>
            <a:cxnSpLocks/>
          </p:cNvCxnSpPr>
          <p:nvPr/>
        </p:nvCxnSpPr>
        <p:spPr>
          <a:xfrm flipV="1">
            <a:off x="7437120" y="3733800"/>
            <a:ext cx="2386319" cy="142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AAB9AA-CAB9-435C-9FD4-1FBAB8967F7C}"/>
              </a:ext>
            </a:extLst>
          </p:cNvPr>
          <p:cNvCxnSpPr>
            <a:cxnSpLocks/>
          </p:cNvCxnSpPr>
          <p:nvPr/>
        </p:nvCxnSpPr>
        <p:spPr>
          <a:xfrm>
            <a:off x="7437120" y="4095750"/>
            <a:ext cx="2386319" cy="19205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4023D4-21C9-4DA7-828F-EEC6E4A755A4}"/>
              </a:ext>
            </a:extLst>
          </p:cNvPr>
          <p:cNvSpPr txBox="1"/>
          <p:nvPr/>
        </p:nvSpPr>
        <p:spPr>
          <a:xfrm>
            <a:off x="8883578" y="273543"/>
            <a:ext cx="3308422" cy="461665"/>
          </a:xfrm>
          <a:prstGeom prst="rect">
            <a:avLst/>
          </a:prstGeom>
          <a:noFill/>
        </p:spPr>
        <p:txBody>
          <a:bodyPr wrap="square" rtlCol="0">
            <a:spAutoFit/>
          </a:bodyPr>
          <a:lstStyle/>
          <a:p>
            <a:r>
              <a:rPr lang="en-US" sz="2400" b="1" dirty="0"/>
              <a:t>Non-overlap buffers</a:t>
            </a:r>
          </a:p>
        </p:txBody>
      </p:sp>
    </p:spTree>
    <p:extLst>
      <p:ext uri="{BB962C8B-B14F-4D97-AF65-F5344CB8AC3E}">
        <p14:creationId xmlns:p14="http://schemas.microsoft.com/office/powerpoint/2010/main" val="653944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93FC-101F-43CD-90A8-9D9FFA9A274F}"/>
              </a:ext>
            </a:extLst>
          </p:cNvPr>
          <p:cNvSpPr>
            <a:spLocks noGrp="1"/>
          </p:cNvSpPr>
          <p:nvPr>
            <p:ph type="title"/>
          </p:nvPr>
        </p:nvSpPr>
        <p:spPr>
          <a:xfrm>
            <a:off x="838200" y="365126"/>
            <a:ext cx="10515600" cy="910222"/>
          </a:xfrm>
        </p:spPr>
        <p:txBody>
          <a:bodyPr/>
          <a:lstStyle/>
          <a:p>
            <a:r>
              <a:rPr lang="en-US" dirty="0"/>
              <a:t>Crimes with Declining Trends After LB Sale</a:t>
            </a:r>
          </a:p>
        </p:txBody>
      </p:sp>
      <p:pic>
        <p:nvPicPr>
          <p:cNvPr id="4098" name="Picture 2" descr="C:\Users\JRDELI~1\AppData\Local\Temp\SNAGHTMLd0ef405.PNG">
            <a:extLst>
              <a:ext uri="{FF2B5EF4-FFF2-40B4-BE49-F238E27FC236}">
                <a16:creationId xmlns:a16="http://schemas.microsoft.com/office/drawing/2014/main" id="{9B88F372-288E-4D95-8FFA-4B0B4C5BD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3845235"/>
            <a:ext cx="9808152" cy="29270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RDELI~1\AppData\Local\Temp\SNAGHTMLd10837e.PNG">
            <a:extLst>
              <a:ext uri="{FF2B5EF4-FFF2-40B4-BE49-F238E27FC236}">
                <a16:creationId xmlns:a16="http://schemas.microsoft.com/office/drawing/2014/main" id="{4C618ACD-AD8E-4046-B6B4-441A7522C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78" y="1072401"/>
            <a:ext cx="8238258" cy="277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30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A29CB2-B3A2-42DF-8408-D85BEE55EE9C}"/>
              </a:ext>
            </a:extLst>
          </p:cNvPr>
          <p:cNvSpPr>
            <a:spLocks noGrp="1"/>
          </p:cNvSpPr>
          <p:nvPr>
            <p:ph type="title"/>
          </p:nvPr>
        </p:nvSpPr>
        <p:spPr>
          <a:xfrm>
            <a:off x="838200" y="365125"/>
            <a:ext cx="10515600" cy="1325563"/>
          </a:xfrm>
        </p:spPr>
        <p:txBody>
          <a:bodyPr/>
          <a:lstStyle/>
          <a:p>
            <a:r>
              <a:rPr lang="en-US" dirty="0"/>
              <a:t>311s with Declining Trends </a:t>
            </a:r>
            <a:br>
              <a:rPr lang="en-US" dirty="0"/>
            </a:br>
            <a:r>
              <a:rPr lang="en-US" dirty="0"/>
              <a:t>After LB Sale</a:t>
            </a:r>
          </a:p>
        </p:txBody>
      </p:sp>
      <p:pic>
        <p:nvPicPr>
          <p:cNvPr id="2052" name="Picture 4" descr="C:\Users\JRDELI~1\AppData\Local\Temp\SNAGHTMLcfa2caf.PNG">
            <a:extLst>
              <a:ext uri="{FF2B5EF4-FFF2-40B4-BE49-F238E27FC236}">
                <a16:creationId xmlns:a16="http://schemas.microsoft.com/office/drawing/2014/main" id="{2276446D-ABB6-43FB-907B-622F54F0F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97" y="3530600"/>
            <a:ext cx="10715625" cy="2962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D01C431-7206-4D3A-8942-945081E7A5A1}"/>
              </a:ext>
            </a:extLst>
          </p:cNvPr>
          <p:cNvPicPr>
            <a:picLocks noChangeAspect="1"/>
          </p:cNvPicPr>
          <p:nvPr/>
        </p:nvPicPr>
        <p:blipFill>
          <a:blip r:embed="rId3"/>
          <a:stretch>
            <a:fillRect/>
          </a:stretch>
        </p:blipFill>
        <p:spPr>
          <a:xfrm>
            <a:off x="8998082" y="173587"/>
            <a:ext cx="3002536" cy="2935482"/>
          </a:xfrm>
          <a:prstGeom prst="rect">
            <a:avLst/>
          </a:prstGeom>
        </p:spPr>
      </p:pic>
    </p:spTree>
    <p:extLst>
      <p:ext uri="{BB962C8B-B14F-4D97-AF65-F5344CB8AC3E}">
        <p14:creationId xmlns:p14="http://schemas.microsoft.com/office/powerpoint/2010/main" val="119913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058A-D0D1-4CD5-8B49-F23EF1097CBD}"/>
              </a:ext>
            </a:extLst>
          </p:cNvPr>
          <p:cNvSpPr>
            <a:spLocks noGrp="1"/>
          </p:cNvSpPr>
          <p:nvPr>
            <p:ph type="title"/>
          </p:nvPr>
        </p:nvSpPr>
        <p:spPr/>
        <p:txBody>
          <a:bodyPr/>
          <a:lstStyle/>
          <a:p>
            <a:r>
              <a:rPr lang="en-US" dirty="0"/>
              <a:t>PVs with Declining Trends </a:t>
            </a:r>
            <a:br>
              <a:rPr lang="en-US" dirty="0"/>
            </a:br>
            <a:r>
              <a:rPr lang="en-US" dirty="0"/>
              <a:t>After LB Sale</a:t>
            </a:r>
          </a:p>
        </p:txBody>
      </p:sp>
      <p:pic>
        <p:nvPicPr>
          <p:cNvPr id="3" name="Picture 2">
            <a:extLst>
              <a:ext uri="{FF2B5EF4-FFF2-40B4-BE49-F238E27FC236}">
                <a16:creationId xmlns:a16="http://schemas.microsoft.com/office/drawing/2014/main" id="{39440802-CDAC-47F0-BC74-87028F1422E8}"/>
              </a:ext>
            </a:extLst>
          </p:cNvPr>
          <p:cNvPicPr>
            <a:picLocks noChangeAspect="1"/>
          </p:cNvPicPr>
          <p:nvPr/>
        </p:nvPicPr>
        <p:blipFill>
          <a:blip r:embed="rId2"/>
          <a:stretch>
            <a:fillRect/>
          </a:stretch>
        </p:blipFill>
        <p:spPr>
          <a:xfrm>
            <a:off x="1524000" y="3998937"/>
            <a:ext cx="10266667" cy="2704762"/>
          </a:xfrm>
          <a:prstGeom prst="rect">
            <a:avLst/>
          </a:prstGeom>
        </p:spPr>
      </p:pic>
      <p:pic>
        <p:nvPicPr>
          <p:cNvPr id="5" name="Picture 4">
            <a:extLst>
              <a:ext uri="{FF2B5EF4-FFF2-40B4-BE49-F238E27FC236}">
                <a16:creationId xmlns:a16="http://schemas.microsoft.com/office/drawing/2014/main" id="{B5BCF52E-4062-4F4C-8152-80258D98E758}"/>
              </a:ext>
            </a:extLst>
          </p:cNvPr>
          <p:cNvPicPr>
            <a:picLocks noChangeAspect="1"/>
          </p:cNvPicPr>
          <p:nvPr/>
        </p:nvPicPr>
        <p:blipFill>
          <a:blip r:embed="rId3"/>
          <a:stretch>
            <a:fillRect/>
          </a:stretch>
        </p:blipFill>
        <p:spPr>
          <a:xfrm>
            <a:off x="7944671" y="457200"/>
            <a:ext cx="3680798" cy="3178055"/>
          </a:xfrm>
          <a:prstGeom prst="rect">
            <a:avLst/>
          </a:prstGeom>
        </p:spPr>
      </p:pic>
    </p:spTree>
    <p:extLst>
      <p:ext uri="{BB962C8B-B14F-4D97-AF65-F5344CB8AC3E}">
        <p14:creationId xmlns:p14="http://schemas.microsoft.com/office/powerpoint/2010/main" val="1182445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F870E-BC3B-4B68-905C-F4DC73535F65}"/>
              </a:ext>
            </a:extLst>
          </p:cNvPr>
          <p:cNvSpPr>
            <a:spLocks noGrp="1"/>
          </p:cNvSpPr>
          <p:nvPr>
            <p:ph type="title"/>
          </p:nvPr>
        </p:nvSpPr>
        <p:spPr>
          <a:xfrm>
            <a:off x="312332" y="195195"/>
            <a:ext cx="7599218" cy="781757"/>
          </a:xfrm>
        </p:spPr>
        <p:txBody>
          <a:bodyPr>
            <a:normAutofit fontScale="90000"/>
          </a:bodyPr>
          <a:lstStyle/>
          <a:p>
            <a:r>
              <a:rPr lang="en-US" dirty="0"/>
              <a:t>Application 2: Abandoned </a:t>
            </a:r>
            <a:br>
              <a:rPr lang="en-US" dirty="0"/>
            </a:br>
            <a:r>
              <a:rPr lang="en-US" dirty="0"/>
              <a:t>Housing Act Interventions </a:t>
            </a:r>
          </a:p>
        </p:txBody>
      </p:sp>
      <p:pic>
        <p:nvPicPr>
          <p:cNvPr id="5" name="Picture 4">
            <a:extLst>
              <a:ext uri="{FF2B5EF4-FFF2-40B4-BE49-F238E27FC236}">
                <a16:creationId xmlns:a16="http://schemas.microsoft.com/office/drawing/2014/main" id="{015FD83B-AFD5-4F89-BEBA-697EC86253A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9696" y="1293730"/>
            <a:ext cx="4315691" cy="2452048"/>
          </a:xfrm>
          <a:prstGeom prst="rect">
            <a:avLst/>
          </a:prstGeom>
          <a:noFill/>
        </p:spPr>
      </p:pic>
      <p:pic>
        <p:nvPicPr>
          <p:cNvPr id="6" name="Picture 5">
            <a:extLst>
              <a:ext uri="{FF2B5EF4-FFF2-40B4-BE49-F238E27FC236}">
                <a16:creationId xmlns:a16="http://schemas.microsoft.com/office/drawing/2014/main" id="{78183664-C061-40CB-9A11-A745B119C0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36" y="3930444"/>
            <a:ext cx="4471555" cy="2797243"/>
          </a:xfrm>
          <a:prstGeom prst="rect">
            <a:avLst/>
          </a:prstGeom>
          <a:noFill/>
        </p:spPr>
      </p:pic>
      <p:pic>
        <p:nvPicPr>
          <p:cNvPr id="7" name="Picture 6">
            <a:extLst>
              <a:ext uri="{FF2B5EF4-FFF2-40B4-BE49-F238E27FC236}">
                <a16:creationId xmlns:a16="http://schemas.microsoft.com/office/drawing/2014/main" id="{01337924-DCB9-42E3-BFCA-3F590804CFE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0341" y="4321649"/>
            <a:ext cx="4613415" cy="2406038"/>
          </a:xfrm>
          <a:prstGeom prst="rect">
            <a:avLst/>
          </a:prstGeom>
          <a:noFill/>
        </p:spPr>
      </p:pic>
      <p:sp>
        <p:nvSpPr>
          <p:cNvPr id="10" name="TextBox 9">
            <a:extLst>
              <a:ext uri="{FF2B5EF4-FFF2-40B4-BE49-F238E27FC236}">
                <a16:creationId xmlns:a16="http://schemas.microsoft.com/office/drawing/2014/main" id="{38216023-9D76-4BA0-94C4-F419CFF2E78A}"/>
              </a:ext>
            </a:extLst>
          </p:cNvPr>
          <p:cNvSpPr txBox="1"/>
          <p:nvPr/>
        </p:nvSpPr>
        <p:spPr>
          <a:xfrm>
            <a:off x="8824996" y="1252558"/>
            <a:ext cx="1288473" cy="1200329"/>
          </a:xfrm>
          <a:prstGeom prst="rect">
            <a:avLst/>
          </a:prstGeom>
          <a:noFill/>
        </p:spPr>
        <p:txBody>
          <a:bodyPr wrap="square" rtlCol="0">
            <a:spAutoFit/>
          </a:bodyPr>
          <a:lstStyle/>
          <a:p>
            <a:pPr algn="ctr"/>
            <a:r>
              <a:rPr lang="en-US" dirty="0"/>
              <a:t>Abandoned Housing Act</a:t>
            </a:r>
          </a:p>
          <a:p>
            <a:pPr algn="ctr"/>
            <a:r>
              <a:rPr lang="en-US" dirty="0"/>
              <a:t>Cases</a:t>
            </a:r>
          </a:p>
        </p:txBody>
      </p:sp>
      <p:sp>
        <p:nvSpPr>
          <p:cNvPr id="11" name="TextBox 10">
            <a:extLst>
              <a:ext uri="{FF2B5EF4-FFF2-40B4-BE49-F238E27FC236}">
                <a16:creationId xmlns:a16="http://schemas.microsoft.com/office/drawing/2014/main" id="{0B53B2E3-A9F3-4821-98D8-212B0B18EF03}"/>
              </a:ext>
            </a:extLst>
          </p:cNvPr>
          <p:cNvSpPr txBox="1"/>
          <p:nvPr/>
        </p:nvSpPr>
        <p:spPr>
          <a:xfrm>
            <a:off x="6255327" y="3930444"/>
            <a:ext cx="5178245" cy="369332"/>
          </a:xfrm>
          <a:prstGeom prst="rect">
            <a:avLst/>
          </a:prstGeom>
          <a:noFill/>
        </p:spPr>
        <p:txBody>
          <a:bodyPr wrap="square" rtlCol="0">
            <a:spAutoFit/>
          </a:bodyPr>
          <a:lstStyle/>
          <a:p>
            <a:r>
              <a:rPr lang="en-US" dirty="0"/>
              <a:t>Rehab is Key: Owner motivated vs. AHA Intervention</a:t>
            </a:r>
          </a:p>
        </p:txBody>
      </p:sp>
      <p:cxnSp>
        <p:nvCxnSpPr>
          <p:cNvPr id="12" name="Straight Connector 11">
            <a:extLst>
              <a:ext uri="{FF2B5EF4-FFF2-40B4-BE49-F238E27FC236}">
                <a16:creationId xmlns:a16="http://schemas.microsoft.com/office/drawing/2014/main" id="{F91CD034-CEC9-42B7-85B8-C4053CFCA720}"/>
              </a:ext>
            </a:extLst>
          </p:cNvPr>
          <p:cNvCxnSpPr/>
          <p:nvPr/>
        </p:nvCxnSpPr>
        <p:spPr>
          <a:xfrm>
            <a:off x="4613564" y="1683327"/>
            <a:ext cx="0" cy="17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C77D59-28CD-4575-8835-DE390363EA7F}"/>
              </a:ext>
            </a:extLst>
          </p:cNvPr>
          <p:cNvCxnSpPr/>
          <p:nvPr/>
        </p:nvCxnSpPr>
        <p:spPr>
          <a:xfrm>
            <a:off x="3574473" y="4299776"/>
            <a:ext cx="0" cy="17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D05E4F-630A-4D57-96ED-60ECE25298AB}"/>
              </a:ext>
            </a:extLst>
          </p:cNvPr>
          <p:cNvCxnSpPr/>
          <p:nvPr/>
        </p:nvCxnSpPr>
        <p:spPr>
          <a:xfrm>
            <a:off x="10266218" y="4623954"/>
            <a:ext cx="0" cy="17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descr="C:\Users\JRDELI~1\AppData\Local\Temp\SNAGHTMLad6240d.PNG">
            <a:extLst>
              <a:ext uri="{FF2B5EF4-FFF2-40B4-BE49-F238E27FC236}">
                <a16:creationId xmlns:a16="http://schemas.microsoft.com/office/drawing/2014/main" id="{E7DF0D3E-06BE-4A59-8167-7CB1167F4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322" y="272583"/>
            <a:ext cx="2132296" cy="35675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1EB5200-6572-4990-A08C-6EE8FB47198A}"/>
              </a:ext>
            </a:extLst>
          </p:cNvPr>
          <p:cNvPicPr/>
          <p:nvPr/>
        </p:nvPicPr>
        <p:blipFill>
          <a:blip r:embed="rId6" cstate="print"/>
          <a:stretch>
            <a:fillRect/>
          </a:stretch>
        </p:blipFill>
        <p:spPr>
          <a:xfrm>
            <a:off x="10067585" y="178187"/>
            <a:ext cx="1991940" cy="3652284"/>
          </a:xfrm>
          <a:prstGeom prst="rect">
            <a:avLst/>
          </a:prstGeom>
        </p:spPr>
      </p:pic>
      <p:cxnSp>
        <p:nvCxnSpPr>
          <p:cNvPr id="19" name="Straight Arrow Connector 18">
            <a:extLst>
              <a:ext uri="{FF2B5EF4-FFF2-40B4-BE49-F238E27FC236}">
                <a16:creationId xmlns:a16="http://schemas.microsoft.com/office/drawing/2014/main" id="{7FA379A3-E3FF-4BAC-9B54-7317A722154E}"/>
              </a:ext>
            </a:extLst>
          </p:cNvPr>
          <p:cNvCxnSpPr>
            <a:cxnSpLocks/>
          </p:cNvCxnSpPr>
          <p:nvPr/>
        </p:nvCxnSpPr>
        <p:spPr>
          <a:xfrm flipV="1">
            <a:off x="7911550" y="718426"/>
            <a:ext cx="2874214" cy="1648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A5B89A6-C897-429A-9EE6-E7CEC8CCDFEE}"/>
              </a:ext>
            </a:extLst>
          </p:cNvPr>
          <p:cNvCxnSpPr>
            <a:cxnSpLocks/>
          </p:cNvCxnSpPr>
          <p:nvPr/>
        </p:nvCxnSpPr>
        <p:spPr>
          <a:xfrm flipV="1">
            <a:off x="7710660" y="1162288"/>
            <a:ext cx="3075104" cy="180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C3249F-6C00-47A5-9B5E-54B379235B55}"/>
              </a:ext>
            </a:extLst>
          </p:cNvPr>
          <p:cNvSpPr/>
          <p:nvPr/>
        </p:nvSpPr>
        <p:spPr>
          <a:xfrm>
            <a:off x="10960786" y="195195"/>
            <a:ext cx="945572" cy="225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Buffers</a:t>
            </a:r>
          </a:p>
        </p:txBody>
      </p:sp>
      <p:sp>
        <p:nvSpPr>
          <p:cNvPr id="22" name="Rectangle 21">
            <a:extLst>
              <a:ext uri="{FF2B5EF4-FFF2-40B4-BE49-F238E27FC236}">
                <a16:creationId xmlns:a16="http://schemas.microsoft.com/office/drawing/2014/main" id="{7096D98F-D50C-4332-9559-C6EF5BC48032}"/>
              </a:ext>
            </a:extLst>
          </p:cNvPr>
          <p:cNvSpPr/>
          <p:nvPr/>
        </p:nvSpPr>
        <p:spPr>
          <a:xfrm>
            <a:off x="6452680" y="81060"/>
            <a:ext cx="1621055" cy="146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Neighborhoods</a:t>
            </a:r>
          </a:p>
        </p:txBody>
      </p:sp>
      <p:sp>
        <p:nvSpPr>
          <p:cNvPr id="25" name="Rectangle 24">
            <a:extLst>
              <a:ext uri="{FF2B5EF4-FFF2-40B4-BE49-F238E27FC236}">
                <a16:creationId xmlns:a16="http://schemas.microsoft.com/office/drawing/2014/main" id="{CE565B57-D428-4021-A0BE-450F8F028E42}"/>
              </a:ext>
            </a:extLst>
          </p:cNvPr>
          <p:cNvSpPr/>
          <p:nvPr/>
        </p:nvSpPr>
        <p:spPr>
          <a:xfrm>
            <a:off x="446917" y="1548756"/>
            <a:ext cx="2043933" cy="269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Higher Crime Neighborhoods</a:t>
            </a:r>
          </a:p>
        </p:txBody>
      </p:sp>
      <p:sp>
        <p:nvSpPr>
          <p:cNvPr id="26" name="Rectangle 25">
            <a:extLst>
              <a:ext uri="{FF2B5EF4-FFF2-40B4-BE49-F238E27FC236}">
                <a16:creationId xmlns:a16="http://schemas.microsoft.com/office/drawing/2014/main" id="{AA61F550-F643-416D-8D68-E71458ACF9EF}"/>
              </a:ext>
            </a:extLst>
          </p:cNvPr>
          <p:cNvSpPr/>
          <p:nvPr/>
        </p:nvSpPr>
        <p:spPr>
          <a:xfrm>
            <a:off x="4520046" y="5329065"/>
            <a:ext cx="1252103" cy="225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Rehabbing Mattered</a:t>
            </a:r>
          </a:p>
        </p:txBody>
      </p:sp>
    </p:spTree>
    <p:extLst>
      <p:ext uri="{BB962C8B-B14F-4D97-AF65-F5344CB8AC3E}">
        <p14:creationId xmlns:p14="http://schemas.microsoft.com/office/powerpoint/2010/main" val="40405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ADA0-ECA5-4C66-AB95-DACC524C75BE}"/>
              </a:ext>
            </a:extLst>
          </p:cNvPr>
          <p:cNvSpPr>
            <a:spLocks noGrp="1"/>
          </p:cNvSpPr>
          <p:nvPr>
            <p:ph type="title"/>
          </p:nvPr>
        </p:nvSpPr>
        <p:spPr>
          <a:xfrm>
            <a:off x="169719" y="430878"/>
            <a:ext cx="5926282" cy="653184"/>
          </a:xfrm>
        </p:spPr>
        <p:txBody>
          <a:bodyPr>
            <a:normAutofit fontScale="90000"/>
          </a:bodyPr>
          <a:lstStyle/>
          <a:p>
            <a:r>
              <a:rPr lang="en-US" dirty="0"/>
              <a:t>Abandoned Housing Cases:</a:t>
            </a:r>
            <a:br>
              <a:rPr lang="en-US" dirty="0"/>
            </a:br>
            <a:r>
              <a:rPr lang="en-US" dirty="0"/>
              <a:t>Interaction w/ 311s and PVs</a:t>
            </a:r>
          </a:p>
        </p:txBody>
      </p:sp>
      <p:pic>
        <p:nvPicPr>
          <p:cNvPr id="4" name="Picture 3">
            <a:extLst>
              <a:ext uri="{FF2B5EF4-FFF2-40B4-BE49-F238E27FC236}">
                <a16:creationId xmlns:a16="http://schemas.microsoft.com/office/drawing/2014/main" id="{ABFD9FC5-B385-4182-B81F-847D503146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360" y="1018311"/>
            <a:ext cx="5056902" cy="2992580"/>
          </a:xfrm>
          <a:prstGeom prst="rect">
            <a:avLst/>
          </a:prstGeom>
          <a:noFill/>
        </p:spPr>
      </p:pic>
      <p:pic>
        <p:nvPicPr>
          <p:cNvPr id="5" name="Picture 4">
            <a:extLst>
              <a:ext uri="{FF2B5EF4-FFF2-40B4-BE49-F238E27FC236}">
                <a16:creationId xmlns:a16="http://schemas.microsoft.com/office/drawing/2014/main" id="{FB7C464D-1CA2-4128-A731-DB5A3644D9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15" y="2961409"/>
            <a:ext cx="5389127" cy="3500437"/>
          </a:xfrm>
          <a:prstGeom prst="rect">
            <a:avLst/>
          </a:prstGeom>
          <a:noFill/>
        </p:spPr>
      </p:pic>
      <p:sp>
        <p:nvSpPr>
          <p:cNvPr id="7" name="TextBox 6">
            <a:extLst>
              <a:ext uri="{FF2B5EF4-FFF2-40B4-BE49-F238E27FC236}">
                <a16:creationId xmlns:a16="http://schemas.microsoft.com/office/drawing/2014/main" id="{2E087051-B41C-453A-BB70-0BE2D006620A}"/>
              </a:ext>
            </a:extLst>
          </p:cNvPr>
          <p:cNvSpPr txBox="1"/>
          <p:nvPr/>
        </p:nvSpPr>
        <p:spPr>
          <a:xfrm>
            <a:off x="8510153" y="2592077"/>
            <a:ext cx="4021282" cy="369332"/>
          </a:xfrm>
          <a:prstGeom prst="rect">
            <a:avLst/>
          </a:prstGeom>
          <a:noFill/>
        </p:spPr>
        <p:txBody>
          <a:bodyPr wrap="square" rtlCol="0">
            <a:spAutoFit/>
          </a:bodyPr>
          <a:lstStyle/>
          <a:p>
            <a:r>
              <a:rPr lang="en-US" dirty="0"/>
              <a:t>Owner-cured vs. AHA Rehabbed</a:t>
            </a:r>
          </a:p>
        </p:txBody>
      </p:sp>
      <p:cxnSp>
        <p:nvCxnSpPr>
          <p:cNvPr id="10" name="Straight Connector 9">
            <a:extLst>
              <a:ext uri="{FF2B5EF4-FFF2-40B4-BE49-F238E27FC236}">
                <a16:creationId xmlns:a16="http://schemas.microsoft.com/office/drawing/2014/main" id="{694B80AC-4613-466D-BC06-BE23AC940C89}"/>
              </a:ext>
            </a:extLst>
          </p:cNvPr>
          <p:cNvCxnSpPr/>
          <p:nvPr/>
        </p:nvCxnSpPr>
        <p:spPr>
          <a:xfrm>
            <a:off x="8361217" y="1336963"/>
            <a:ext cx="0" cy="17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1E3B2F-08EE-4C4B-B63F-F4BDBF14EE51}"/>
              </a:ext>
            </a:extLst>
          </p:cNvPr>
          <p:cNvCxnSpPr/>
          <p:nvPr/>
        </p:nvCxnSpPr>
        <p:spPr>
          <a:xfrm>
            <a:off x="4144240" y="3610381"/>
            <a:ext cx="0" cy="17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5E48D6-0C31-4B9C-A95C-33FD0C71EE3C}"/>
              </a:ext>
            </a:extLst>
          </p:cNvPr>
          <p:cNvSpPr/>
          <p:nvPr/>
        </p:nvSpPr>
        <p:spPr>
          <a:xfrm>
            <a:off x="4391890" y="4711627"/>
            <a:ext cx="1252103" cy="225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Rehabbing Mattered</a:t>
            </a:r>
          </a:p>
        </p:txBody>
      </p:sp>
      <p:sp>
        <p:nvSpPr>
          <p:cNvPr id="14" name="TextBox 13">
            <a:extLst>
              <a:ext uri="{FF2B5EF4-FFF2-40B4-BE49-F238E27FC236}">
                <a16:creationId xmlns:a16="http://schemas.microsoft.com/office/drawing/2014/main" id="{46FCF04A-3602-4A73-B299-392FD01E505C}"/>
              </a:ext>
            </a:extLst>
          </p:cNvPr>
          <p:cNvSpPr txBox="1"/>
          <p:nvPr/>
        </p:nvSpPr>
        <p:spPr>
          <a:xfrm>
            <a:off x="7616536" y="467591"/>
            <a:ext cx="3356264" cy="461665"/>
          </a:xfrm>
          <a:prstGeom prst="rect">
            <a:avLst/>
          </a:prstGeom>
          <a:noFill/>
        </p:spPr>
        <p:txBody>
          <a:bodyPr wrap="square" rtlCol="0">
            <a:spAutoFit/>
          </a:bodyPr>
          <a:lstStyle/>
          <a:p>
            <a:r>
              <a:rPr lang="en-US" sz="2400" dirty="0"/>
              <a:t>311 Call Requests</a:t>
            </a:r>
          </a:p>
        </p:txBody>
      </p:sp>
      <p:sp>
        <p:nvSpPr>
          <p:cNvPr id="15" name="TextBox 14">
            <a:extLst>
              <a:ext uri="{FF2B5EF4-FFF2-40B4-BE49-F238E27FC236}">
                <a16:creationId xmlns:a16="http://schemas.microsoft.com/office/drawing/2014/main" id="{7A4FE280-5FF2-4768-A5BE-1FF88B32B7EF}"/>
              </a:ext>
            </a:extLst>
          </p:cNvPr>
          <p:cNvSpPr txBox="1"/>
          <p:nvPr/>
        </p:nvSpPr>
        <p:spPr>
          <a:xfrm>
            <a:off x="1061605" y="2365940"/>
            <a:ext cx="3356264" cy="461665"/>
          </a:xfrm>
          <a:prstGeom prst="rect">
            <a:avLst/>
          </a:prstGeom>
          <a:noFill/>
        </p:spPr>
        <p:txBody>
          <a:bodyPr wrap="square" rtlCol="0">
            <a:spAutoFit/>
          </a:bodyPr>
          <a:lstStyle/>
          <a:p>
            <a:r>
              <a:rPr lang="en-US" sz="2400" dirty="0"/>
              <a:t>Property Violations</a:t>
            </a:r>
          </a:p>
        </p:txBody>
      </p:sp>
    </p:spTree>
    <p:extLst>
      <p:ext uri="{BB962C8B-B14F-4D97-AF65-F5344CB8AC3E}">
        <p14:creationId xmlns:p14="http://schemas.microsoft.com/office/powerpoint/2010/main" val="156590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494" y="104001"/>
            <a:ext cx="11068205" cy="650875"/>
          </a:xfrm>
        </p:spPr>
        <p:txBody>
          <a:bodyPr>
            <a:normAutofit fontScale="90000"/>
          </a:bodyPr>
          <a:lstStyle/>
          <a:p>
            <a:r>
              <a:rPr lang="en-US" dirty="0"/>
              <a:t>Application 3: v2V-Lb Website for Buyers</a:t>
            </a:r>
          </a:p>
        </p:txBody>
      </p:sp>
      <p:sp>
        <p:nvSpPr>
          <p:cNvPr id="9" name="Rectangle 8"/>
          <p:cNvSpPr/>
          <p:nvPr/>
        </p:nvSpPr>
        <p:spPr>
          <a:xfrm>
            <a:off x="10992964" y="238126"/>
            <a:ext cx="721672" cy="369332"/>
          </a:xfrm>
          <a:prstGeom prst="rect">
            <a:avLst/>
          </a:prstGeom>
        </p:spPr>
        <p:txBody>
          <a:bodyPr wrap="none">
            <a:spAutoFit/>
          </a:bodyPr>
          <a:lstStyle/>
          <a:p>
            <a:r>
              <a:rPr lang="en-US" sz="1600" b="1" dirty="0">
                <a:latin typeface="Oswald" panose="02000503000000000000" pitchFamily="2" charset="0"/>
              </a:rPr>
              <a:t>v2</a:t>
            </a:r>
            <a:r>
              <a:rPr lang="en-US" b="1" dirty="0">
                <a:latin typeface="Oswald" panose="02000503000000000000" pitchFamily="2" charset="0"/>
              </a:rPr>
              <a:t>V-L</a:t>
            </a:r>
            <a:r>
              <a:rPr lang="en-US" sz="1400" b="1" dirty="0">
                <a:latin typeface="Oswald" panose="02000503000000000000" pitchFamily="2" charset="0"/>
              </a:rPr>
              <a:t>b</a:t>
            </a:r>
            <a:endParaRPr lang="en-US" dirty="0"/>
          </a:p>
        </p:txBody>
      </p:sp>
      <p:pic>
        <p:nvPicPr>
          <p:cNvPr id="5" name="Picture 4"/>
          <p:cNvPicPr>
            <a:picLocks noChangeAspect="1"/>
          </p:cNvPicPr>
          <p:nvPr/>
        </p:nvPicPr>
        <p:blipFill>
          <a:blip r:embed="rId2"/>
          <a:stretch>
            <a:fillRect/>
          </a:stretch>
        </p:blipFill>
        <p:spPr>
          <a:xfrm>
            <a:off x="2711605" y="725047"/>
            <a:ext cx="3690643" cy="4240653"/>
          </a:xfrm>
          <a:prstGeom prst="rect">
            <a:avLst/>
          </a:prstGeom>
        </p:spPr>
      </p:pic>
      <p:pic>
        <p:nvPicPr>
          <p:cNvPr id="8" name="Picture 7"/>
          <p:cNvPicPr>
            <a:picLocks noChangeAspect="1"/>
          </p:cNvPicPr>
          <p:nvPr/>
        </p:nvPicPr>
        <p:blipFill>
          <a:blip r:embed="rId3"/>
          <a:stretch>
            <a:fillRect/>
          </a:stretch>
        </p:blipFill>
        <p:spPr>
          <a:xfrm>
            <a:off x="0" y="1050485"/>
            <a:ext cx="2485714" cy="4933333"/>
          </a:xfrm>
          <a:prstGeom prst="rect">
            <a:avLst/>
          </a:prstGeom>
        </p:spPr>
      </p:pic>
      <p:pic>
        <p:nvPicPr>
          <p:cNvPr id="10" name="Picture 9"/>
          <p:cNvPicPr>
            <a:picLocks noChangeAspect="1"/>
          </p:cNvPicPr>
          <p:nvPr/>
        </p:nvPicPr>
        <p:blipFill>
          <a:blip r:embed="rId4"/>
          <a:stretch>
            <a:fillRect/>
          </a:stretch>
        </p:blipFill>
        <p:spPr>
          <a:xfrm>
            <a:off x="2485714" y="3517151"/>
            <a:ext cx="2771429" cy="3285714"/>
          </a:xfrm>
          <a:prstGeom prst="rect">
            <a:avLst/>
          </a:prstGeom>
        </p:spPr>
      </p:pic>
      <p:pic>
        <p:nvPicPr>
          <p:cNvPr id="12" name="Picture 11"/>
          <p:cNvPicPr>
            <a:picLocks noChangeAspect="1"/>
          </p:cNvPicPr>
          <p:nvPr/>
        </p:nvPicPr>
        <p:blipFill>
          <a:blip r:embed="rId5"/>
          <a:stretch>
            <a:fillRect/>
          </a:stretch>
        </p:blipFill>
        <p:spPr>
          <a:xfrm>
            <a:off x="7589573" y="4299156"/>
            <a:ext cx="4360847" cy="2017587"/>
          </a:xfrm>
          <a:prstGeom prst="rect">
            <a:avLst/>
          </a:prstGeom>
        </p:spPr>
      </p:pic>
      <p:pic>
        <p:nvPicPr>
          <p:cNvPr id="11" name="Picture 10"/>
          <p:cNvPicPr>
            <a:picLocks noChangeAspect="1"/>
          </p:cNvPicPr>
          <p:nvPr/>
        </p:nvPicPr>
        <p:blipFill>
          <a:blip r:embed="rId6"/>
          <a:stretch>
            <a:fillRect/>
          </a:stretch>
        </p:blipFill>
        <p:spPr>
          <a:xfrm>
            <a:off x="7972952" y="630150"/>
            <a:ext cx="4219048" cy="3142857"/>
          </a:xfrm>
          <a:prstGeom prst="rect">
            <a:avLst/>
          </a:prstGeom>
        </p:spPr>
      </p:pic>
    </p:spTree>
    <p:extLst>
      <p:ext uri="{BB962C8B-B14F-4D97-AF65-F5344CB8AC3E}">
        <p14:creationId xmlns:p14="http://schemas.microsoft.com/office/powerpoint/2010/main" val="37108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205C-4F7F-48DF-8C9E-251226772A90}"/>
              </a:ext>
            </a:extLst>
          </p:cNvPr>
          <p:cNvSpPr>
            <a:spLocks noGrp="1"/>
          </p:cNvSpPr>
          <p:nvPr>
            <p:ph type="title"/>
          </p:nvPr>
        </p:nvSpPr>
        <p:spPr>
          <a:xfrm>
            <a:off x="1119554" y="5091870"/>
            <a:ext cx="10515600" cy="1325563"/>
          </a:xfrm>
        </p:spPr>
        <p:txBody>
          <a:bodyPr/>
          <a:lstStyle/>
          <a:p>
            <a:r>
              <a:rPr lang="en-US" dirty="0"/>
              <a:t>Analytics Tools</a:t>
            </a:r>
          </a:p>
        </p:txBody>
      </p:sp>
    </p:spTree>
    <p:extLst>
      <p:ext uri="{BB962C8B-B14F-4D97-AF65-F5344CB8AC3E}">
        <p14:creationId xmlns:p14="http://schemas.microsoft.com/office/powerpoint/2010/main" val="3529140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Excel: Pivot Tables</a:t>
            </a:r>
          </a:p>
        </p:txBody>
      </p:sp>
      <p:pic>
        <p:nvPicPr>
          <p:cNvPr id="3" name="Picture 2">
            <a:extLst>
              <a:ext uri="{FF2B5EF4-FFF2-40B4-BE49-F238E27FC236}">
                <a16:creationId xmlns:a16="http://schemas.microsoft.com/office/drawing/2014/main" id="{F40AB5F2-D947-4855-9883-619D1F293133}"/>
              </a:ext>
            </a:extLst>
          </p:cNvPr>
          <p:cNvPicPr>
            <a:picLocks noChangeAspect="1"/>
          </p:cNvPicPr>
          <p:nvPr/>
        </p:nvPicPr>
        <p:blipFill>
          <a:blip r:embed="rId2"/>
          <a:stretch>
            <a:fillRect/>
          </a:stretch>
        </p:blipFill>
        <p:spPr>
          <a:xfrm>
            <a:off x="515566" y="2558120"/>
            <a:ext cx="5732834" cy="2519969"/>
          </a:xfrm>
          <a:prstGeom prst="rect">
            <a:avLst/>
          </a:prstGeom>
        </p:spPr>
      </p:pic>
      <p:pic>
        <p:nvPicPr>
          <p:cNvPr id="4" name="Picture 3">
            <a:extLst>
              <a:ext uri="{FF2B5EF4-FFF2-40B4-BE49-F238E27FC236}">
                <a16:creationId xmlns:a16="http://schemas.microsoft.com/office/drawing/2014/main" id="{F8C814FE-1FAF-4513-B740-ACBE4A126902}"/>
              </a:ext>
            </a:extLst>
          </p:cNvPr>
          <p:cNvPicPr>
            <a:picLocks noChangeAspect="1"/>
          </p:cNvPicPr>
          <p:nvPr/>
        </p:nvPicPr>
        <p:blipFill>
          <a:blip r:embed="rId3"/>
          <a:stretch>
            <a:fillRect/>
          </a:stretch>
        </p:blipFill>
        <p:spPr>
          <a:xfrm>
            <a:off x="6911500" y="856201"/>
            <a:ext cx="4847619" cy="5923809"/>
          </a:xfrm>
          <a:prstGeom prst="rect">
            <a:avLst/>
          </a:prstGeom>
        </p:spPr>
      </p:pic>
    </p:spTree>
    <p:extLst>
      <p:ext uri="{BB962C8B-B14F-4D97-AF65-F5344CB8AC3E}">
        <p14:creationId xmlns:p14="http://schemas.microsoft.com/office/powerpoint/2010/main" val="203156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205C-4F7F-48DF-8C9E-251226772A90}"/>
              </a:ext>
            </a:extLst>
          </p:cNvPr>
          <p:cNvSpPr>
            <a:spLocks noGrp="1"/>
          </p:cNvSpPr>
          <p:nvPr>
            <p:ph type="title"/>
          </p:nvPr>
        </p:nvSpPr>
        <p:spPr>
          <a:xfrm>
            <a:off x="1119554" y="5091870"/>
            <a:ext cx="10515600" cy="1325563"/>
          </a:xfrm>
        </p:spPr>
        <p:txBody>
          <a:bodyPr/>
          <a:lstStyle/>
          <a:p>
            <a:r>
              <a:rPr lang="en-US" dirty="0"/>
              <a:t>Sources of Open Data: Overview</a:t>
            </a:r>
          </a:p>
        </p:txBody>
      </p:sp>
    </p:spTree>
    <p:extLst>
      <p:ext uri="{BB962C8B-B14F-4D97-AF65-F5344CB8AC3E}">
        <p14:creationId xmlns:p14="http://schemas.microsoft.com/office/powerpoint/2010/main" val="3190035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24EC-DD0A-4D34-8979-F5C0D0F7E6A1}"/>
              </a:ext>
            </a:extLst>
          </p:cNvPr>
          <p:cNvSpPr>
            <a:spLocks noGrp="1"/>
          </p:cNvSpPr>
          <p:nvPr>
            <p:ph type="title"/>
          </p:nvPr>
        </p:nvSpPr>
        <p:spPr>
          <a:xfrm>
            <a:off x="838200" y="365126"/>
            <a:ext cx="10515600" cy="627334"/>
          </a:xfrm>
        </p:spPr>
        <p:txBody>
          <a:bodyPr>
            <a:normAutofit fontScale="90000"/>
          </a:bodyPr>
          <a:lstStyle/>
          <a:p>
            <a:r>
              <a:rPr lang="en-US" dirty="0"/>
              <a:t>Alteryx</a:t>
            </a:r>
          </a:p>
        </p:txBody>
      </p:sp>
      <p:pic>
        <p:nvPicPr>
          <p:cNvPr id="3" name="Picture 2">
            <a:extLst>
              <a:ext uri="{FF2B5EF4-FFF2-40B4-BE49-F238E27FC236}">
                <a16:creationId xmlns:a16="http://schemas.microsoft.com/office/drawing/2014/main" id="{D5765825-A96A-46DB-9045-5D41C1F9FB3F}"/>
              </a:ext>
            </a:extLst>
          </p:cNvPr>
          <p:cNvPicPr>
            <a:picLocks noChangeAspect="1"/>
          </p:cNvPicPr>
          <p:nvPr/>
        </p:nvPicPr>
        <p:blipFill>
          <a:blip r:embed="rId2"/>
          <a:stretch>
            <a:fillRect/>
          </a:stretch>
        </p:blipFill>
        <p:spPr>
          <a:xfrm>
            <a:off x="953284" y="1206616"/>
            <a:ext cx="2802159" cy="1660410"/>
          </a:xfrm>
          <a:prstGeom prst="rect">
            <a:avLst/>
          </a:prstGeom>
        </p:spPr>
      </p:pic>
      <p:sp>
        <p:nvSpPr>
          <p:cNvPr id="4" name="TextBox 3">
            <a:extLst>
              <a:ext uri="{FF2B5EF4-FFF2-40B4-BE49-F238E27FC236}">
                <a16:creationId xmlns:a16="http://schemas.microsoft.com/office/drawing/2014/main" id="{E5647F81-535C-461F-B052-472A3CBDC7AD}"/>
              </a:ext>
            </a:extLst>
          </p:cNvPr>
          <p:cNvSpPr txBox="1"/>
          <p:nvPr/>
        </p:nvSpPr>
        <p:spPr>
          <a:xfrm>
            <a:off x="953284" y="3429000"/>
            <a:ext cx="10276691" cy="3139321"/>
          </a:xfrm>
          <a:prstGeom prst="rect">
            <a:avLst/>
          </a:prstGeom>
          <a:noFill/>
        </p:spPr>
        <p:txBody>
          <a:bodyPr wrap="square" rtlCol="0">
            <a:spAutoFit/>
          </a:bodyPr>
          <a:lstStyle/>
          <a:p>
            <a:r>
              <a:rPr lang="en-US" b="0" i="0" dirty="0">
                <a:solidFill>
                  <a:srgbClr val="000000"/>
                </a:solidFill>
                <a:effectLst/>
                <a:latin typeface="verdana" panose="020B0604030504040204" pitchFamily="34" charset="0"/>
              </a:rPr>
              <a:t>The "Alteryx for Good Program" provides Alteryx licenses for verified academics, students, and non-profits. By integrating Alteryx in real estate and other academic programs, faculty can provide students with a competitive edge in terms of cutting-edge analytics. To download the program description for educators, click on </a:t>
            </a:r>
            <a:r>
              <a:rPr lang="en-US" b="1" i="0" u="none" strike="noStrike" dirty="0">
                <a:solidFill>
                  <a:srgbClr val="660000"/>
                </a:solidFill>
                <a:effectLst/>
                <a:latin typeface="verdana" panose="020B0604030504040204" pitchFamily="34" charset="0"/>
                <a:hlinkClick r:id="rId3" tooltip="Alteryx for Good-Educator Program"/>
              </a:rPr>
              <a:t>Alteryx for </a:t>
            </a:r>
            <a:r>
              <a:rPr lang="en-US" b="1" i="0" u="none" strike="noStrike" dirty="0" err="1">
                <a:solidFill>
                  <a:srgbClr val="660000"/>
                </a:solidFill>
                <a:effectLst/>
                <a:latin typeface="verdana" panose="020B0604030504040204" pitchFamily="34" charset="0"/>
                <a:hlinkClick r:id="rId3" tooltip="Alteryx for Good-Educator Program"/>
              </a:rPr>
              <a:t>Good.Educator</a:t>
            </a:r>
            <a:r>
              <a:rPr lang="en-US" b="0" i="0" dirty="0">
                <a:solidFill>
                  <a:srgbClr val="000000"/>
                </a:solidFill>
                <a:effectLst/>
                <a:latin typeface="verdana" panose="020B0604030504040204" pitchFamily="34" charset="0"/>
              </a:rPr>
              <a:t>. To download program description for students, click on </a:t>
            </a:r>
            <a:r>
              <a:rPr lang="en-US" b="1" i="0" u="none" strike="noStrike" dirty="0">
                <a:solidFill>
                  <a:srgbClr val="660000"/>
                </a:solidFill>
                <a:effectLst/>
                <a:latin typeface="verdana" panose="020B0604030504040204" pitchFamily="34" charset="0"/>
                <a:hlinkClick r:id="rId4" tooltip="Alteryx for Good-Students Program"/>
              </a:rPr>
              <a:t>Alteryx for </a:t>
            </a:r>
            <a:r>
              <a:rPr lang="en-US" b="1" i="0" u="none" strike="noStrike" dirty="0" err="1">
                <a:solidFill>
                  <a:srgbClr val="660000"/>
                </a:solidFill>
                <a:effectLst/>
                <a:latin typeface="verdana" panose="020B0604030504040204" pitchFamily="34" charset="0"/>
                <a:hlinkClick r:id="rId4" tooltip="Alteryx for Good-Students Program"/>
              </a:rPr>
              <a:t>Good.Students</a:t>
            </a:r>
            <a:r>
              <a:rPr lang="en-US" b="0" i="0" dirty="0">
                <a:solidFill>
                  <a:srgbClr val="000000"/>
                </a:solidFill>
                <a:effectLst/>
                <a:latin typeface="verdana" panose="020B0604030504040204" pitchFamily="34" charset="0"/>
              </a:rPr>
              <a:t> From a pedagogical perspective, the lower learning curve required to master Alteryx's workflow modeling using drag-and-drop icon tools allows non-technical users to harness the power of big data without having to rely on complex programming languages. This opens the door to interjecting data science without compromising learning objectives focused on underlying industry fundamentals that it takes to succeed professional careers.</a:t>
            </a:r>
            <a:endParaRPr lang="en-US" dirty="0"/>
          </a:p>
        </p:txBody>
      </p:sp>
    </p:spTree>
    <p:extLst>
      <p:ext uri="{BB962C8B-B14F-4D97-AF65-F5344CB8AC3E}">
        <p14:creationId xmlns:p14="http://schemas.microsoft.com/office/powerpoint/2010/main" val="1349380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205C-4F7F-48DF-8C9E-251226772A90}"/>
              </a:ext>
            </a:extLst>
          </p:cNvPr>
          <p:cNvSpPr>
            <a:spLocks noGrp="1"/>
          </p:cNvSpPr>
          <p:nvPr>
            <p:ph type="title"/>
          </p:nvPr>
        </p:nvSpPr>
        <p:spPr>
          <a:xfrm>
            <a:off x="1119554" y="5091870"/>
            <a:ext cx="10515600" cy="1325563"/>
          </a:xfrm>
        </p:spPr>
        <p:txBody>
          <a:bodyPr/>
          <a:lstStyle/>
          <a:p>
            <a:r>
              <a:rPr lang="en-US" dirty="0"/>
              <a:t>Tableau</a:t>
            </a:r>
          </a:p>
        </p:txBody>
      </p:sp>
      <p:pic>
        <p:nvPicPr>
          <p:cNvPr id="3" name="Picture 2">
            <a:extLst>
              <a:ext uri="{FF2B5EF4-FFF2-40B4-BE49-F238E27FC236}">
                <a16:creationId xmlns:a16="http://schemas.microsoft.com/office/drawing/2014/main" id="{D2C44420-DB0E-469F-9F32-FC5B809A6D9A}"/>
              </a:ext>
            </a:extLst>
          </p:cNvPr>
          <p:cNvPicPr>
            <a:picLocks noChangeAspect="1"/>
          </p:cNvPicPr>
          <p:nvPr/>
        </p:nvPicPr>
        <p:blipFill>
          <a:blip r:embed="rId2"/>
          <a:stretch>
            <a:fillRect/>
          </a:stretch>
        </p:blipFill>
        <p:spPr>
          <a:xfrm>
            <a:off x="2009775" y="1404937"/>
            <a:ext cx="1714500" cy="504825"/>
          </a:xfrm>
          <a:prstGeom prst="rect">
            <a:avLst/>
          </a:prstGeom>
        </p:spPr>
      </p:pic>
      <p:sp>
        <p:nvSpPr>
          <p:cNvPr id="4" name="TextBox 3">
            <a:extLst>
              <a:ext uri="{FF2B5EF4-FFF2-40B4-BE49-F238E27FC236}">
                <a16:creationId xmlns:a16="http://schemas.microsoft.com/office/drawing/2014/main" id="{80487DE9-BA8A-423D-95E9-87E4223CAC2E}"/>
              </a:ext>
            </a:extLst>
          </p:cNvPr>
          <p:cNvSpPr txBox="1"/>
          <p:nvPr/>
        </p:nvSpPr>
        <p:spPr>
          <a:xfrm>
            <a:off x="1733550" y="2438400"/>
            <a:ext cx="9477375" cy="2031325"/>
          </a:xfrm>
          <a:prstGeom prst="rect">
            <a:avLst/>
          </a:prstGeom>
          <a:noFill/>
        </p:spPr>
        <p:txBody>
          <a:bodyPr wrap="square" rtlCol="0">
            <a:spAutoFit/>
          </a:bodyPr>
          <a:lstStyle/>
          <a:p>
            <a:r>
              <a:rPr lang="en-US" b="0" i="0" dirty="0">
                <a:solidFill>
                  <a:srgbClr val="000000"/>
                </a:solidFill>
                <a:effectLst/>
                <a:latin typeface="verdana" panose="020B0604030504040204" pitchFamily="34" charset="0"/>
              </a:rPr>
              <a:t>Tableau has established free licenses for students and instructors to </a:t>
            </a:r>
            <a:r>
              <a:rPr lang="en-US" b="0" i="0" dirty="0" err="1">
                <a:solidFill>
                  <a:srgbClr val="000000"/>
                </a:solidFill>
                <a:effectLst/>
                <a:latin typeface="verdana" panose="020B0604030504040204" pitchFamily="34" charset="0"/>
              </a:rPr>
              <a:t>encougage</a:t>
            </a:r>
            <a:r>
              <a:rPr lang="en-US" b="0" i="0" dirty="0">
                <a:solidFill>
                  <a:srgbClr val="000000"/>
                </a:solidFill>
                <a:effectLst/>
                <a:latin typeface="verdana" panose="020B0604030504040204" pitchFamily="34" charset="0"/>
              </a:rPr>
              <a:t> adoption of its software. The program requires verification of academic status. The free licenses are available for Tableau, as well as Tableau Prep. The package supports spatial and other visualizations. Examples can be found at Tableau and on this page. Tableau has an extensive set of tutorials and support materials. For an introductory tutorial I prepared for my students, see: </a:t>
            </a:r>
            <a:r>
              <a:rPr lang="en-US" b="1" i="0" u="none" strike="noStrike" dirty="0">
                <a:solidFill>
                  <a:srgbClr val="660000"/>
                </a:solidFill>
                <a:effectLst/>
                <a:latin typeface="verdana" panose="020B0604030504040204" pitchFamily="34" charset="0"/>
                <a:hlinkClick r:id="rId3" tooltip="DeLisle-Introduction to Tableau for Real Estate"/>
              </a:rPr>
              <a:t>Introduction to Tableau for Real Estate-DeLisle.</a:t>
            </a:r>
            <a:endParaRPr lang="en-US" dirty="0"/>
          </a:p>
        </p:txBody>
      </p:sp>
    </p:spTree>
    <p:extLst>
      <p:ext uri="{BB962C8B-B14F-4D97-AF65-F5344CB8AC3E}">
        <p14:creationId xmlns:p14="http://schemas.microsoft.com/office/powerpoint/2010/main" val="208060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C846-316A-487D-BB04-8429D14A059F}"/>
              </a:ext>
            </a:extLst>
          </p:cNvPr>
          <p:cNvSpPr>
            <a:spLocks noGrp="1"/>
          </p:cNvSpPr>
          <p:nvPr>
            <p:ph type="title"/>
          </p:nvPr>
        </p:nvSpPr>
        <p:spPr>
          <a:xfrm>
            <a:off x="161142" y="152997"/>
            <a:ext cx="1780309" cy="3221181"/>
          </a:xfrm>
        </p:spPr>
        <p:txBody>
          <a:bodyPr>
            <a:normAutofit fontScale="90000"/>
          </a:bodyPr>
          <a:lstStyle/>
          <a:p>
            <a:r>
              <a:rPr lang="en-US" dirty="0"/>
              <a:t>Macro-</a:t>
            </a:r>
            <a:br>
              <a:rPr lang="en-US" dirty="0"/>
            </a:br>
            <a:r>
              <a:rPr lang="en-US" dirty="0"/>
              <a:t>Real</a:t>
            </a:r>
            <a:br>
              <a:rPr lang="en-US" dirty="0"/>
            </a:br>
            <a:r>
              <a:rPr lang="en-US" dirty="0"/>
              <a:t>Estate</a:t>
            </a:r>
            <a:br>
              <a:rPr lang="en-US" dirty="0"/>
            </a:br>
            <a:r>
              <a:rPr lang="en-US" dirty="0"/>
              <a:t>Data</a:t>
            </a:r>
            <a:br>
              <a:rPr lang="en-US" dirty="0"/>
            </a:br>
            <a:r>
              <a:rPr lang="en-US" dirty="0"/>
              <a:t>Sources</a:t>
            </a:r>
          </a:p>
        </p:txBody>
      </p:sp>
      <p:pic>
        <p:nvPicPr>
          <p:cNvPr id="3" name="Picture 2">
            <a:extLst>
              <a:ext uri="{FF2B5EF4-FFF2-40B4-BE49-F238E27FC236}">
                <a16:creationId xmlns:a16="http://schemas.microsoft.com/office/drawing/2014/main" id="{B8FD3822-1F99-47EB-9F06-3F415D15A4F8}"/>
              </a:ext>
            </a:extLst>
          </p:cNvPr>
          <p:cNvPicPr>
            <a:picLocks noChangeAspect="1"/>
          </p:cNvPicPr>
          <p:nvPr/>
        </p:nvPicPr>
        <p:blipFill>
          <a:blip r:embed="rId2"/>
          <a:stretch>
            <a:fillRect/>
          </a:stretch>
        </p:blipFill>
        <p:spPr>
          <a:xfrm>
            <a:off x="1941451" y="132214"/>
            <a:ext cx="9921503" cy="6330931"/>
          </a:xfrm>
          <a:prstGeom prst="rect">
            <a:avLst/>
          </a:prstGeom>
        </p:spPr>
      </p:pic>
    </p:spTree>
    <p:extLst>
      <p:ext uri="{BB962C8B-B14F-4D97-AF65-F5344CB8AC3E}">
        <p14:creationId xmlns:p14="http://schemas.microsoft.com/office/powerpoint/2010/main" val="417772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CB3A-6E22-4262-8CED-9FB300ECC4DC}"/>
              </a:ext>
            </a:extLst>
          </p:cNvPr>
          <p:cNvSpPr>
            <a:spLocks noGrp="1"/>
          </p:cNvSpPr>
          <p:nvPr>
            <p:ph type="title"/>
          </p:nvPr>
        </p:nvSpPr>
        <p:spPr>
          <a:xfrm>
            <a:off x="619991" y="92510"/>
            <a:ext cx="6487391" cy="688045"/>
          </a:xfrm>
        </p:spPr>
        <p:txBody>
          <a:bodyPr>
            <a:normAutofit fontScale="90000"/>
          </a:bodyPr>
          <a:lstStyle/>
          <a:p>
            <a:r>
              <a:rPr lang="en-US" dirty="0"/>
              <a:t>Geographic RE Sources of Data</a:t>
            </a:r>
          </a:p>
        </p:txBody>
      </p:sp>
      <p:pic>
        <p:nvPicPr>
          <p:cNvPr id="3" name="Picture 2">
            <a:extLst>
              <a:ext uri="{FF2B5EF4-FFF2-40B4-BE49-F238E27FC236}">
                <a16:creationId xmlns:a16="http://schemas.microsoft.com/office/drawing/2014/main" id="{E9BFE3AD-D890-4715-9E6E-3ADE51F4B6B1}"/>
              </a:ext>
            </a:extLst>
          </p:cNvPr>
          <p:cNvPicPr>
            <a:picLocks noChangeAspect="1"/>
          </p:cNvPicPr>
          <p:nvPr/>
        </p:nvPicPr>
        <p:blipFill>
          <a:blip r:embed="rId2"/>
          <a:stretch>
            <a:fillRect/>
          </a:stretch>
        </p:blipFill>
        <p:spPr>
          <a:xfrm>
            <a:off x="342900" y="780555"/>
            <a:ext cx="11641282" cy="5840699"/>
          </a:xfrm>
          <a:prstGeom prst="rect">
            <a:avLst/>
          </a:prstGeom>
        </p:spPr>
      </p:pic>
    </p:spTree>
    <p:extLst>
      <p:ext uri="{BB962C8B-B14F-4D97-AF65-F5344CB8AC3E}">
        <p14:creationId xmlns:p14="http://schemas.microsoft.com/office/powerpoint/2010/main" val="2792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205C-4F7F-48DF-8C9E-251226772A90}"/>
              </a:ext>
            </a:extLst>
          </p:cNvPr>
          <p:cNvSpPr>
            <a:spLocks noGrp="1"/>
          </p:cNvSpPr>
          <p:nvPr>
            <p:ph type="title"/>
          </p:nvPr>
        </p:nvSpPr>
        <p:spPr>
          <a:xfrm>
            <a:off x="1119554" y="5091870"/>
            <a:ext cx="10515600" cy="1325563"/>
          </a:xfrm>
        </p:spPr>
        <p:txBody>
          <a:bodyPr/>
          <a:lstStyle/>
          <a:p>
            <a:r>
              <a:rPr lang="en-US" dirty="0"/>
              <a:t>Sources of Open Data: KCMO</a:t>
            </a:r>
          </a:p>
        </p:txBody>
      </p:sp>
    </p:spTree>
    <p:extLst>
      <p:ext uri="{BB962C8B-B14F-4D97-AF65-F5344CB8AC3E}">
        <p14:creationId xmlns:p14="http://schemas.microsoft.com/office/powerpoint/2010/main" val="270825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4933-2E46-4772-9200-EF8CFAC87CB6}"/>
              </a:ext>
            </a:extLst>
          </p:cNvPr>
          <p:cNvSpPr>
            <a:spLocks noGrp="1"/>
          </p:cNvSpPr>
          <p:nvPr>
            <p:ph type="title"/>
          </p:nvPr>
        </p:nvSpPr>
        <p:spPr/>
        <p:txBody>
          <a:bodyPr/>
          <a:lstStyle/>
          <a:p>
            <a:r>
              <a:rPr lang="en-US" dirty="0"/>
              <a:t>Open Datasets in KCMO (Selected)</a:t>
            </a:r>
          </a:p>
        </p:txBody>
      </p:sp>
      <p:sp>
        <p:nvSpPr>
          <p:cNvPr id="3" name="Content Placeholder 2">
            <a:extLst>
              <a:ext uri="{FF2B5EF4-FFF2-40B4-BE49-F238E27FC236}">
                <a16:creationId xmlns:a16="http://schemas.microsoft.com/office/drawing/2014/main" id="{FDBE6F8E-B3F6-428D-ABF6-C70792E6A48B}"/>
              </a:ext>
            </a:extLst>
          </p:cNvPr>
          <p:cNvSpPr>
            <a:spLocks noGrp="1"/>
          </p:cNvSpPr>
          <p:nvPr>
            <p:ph idx="1"/>
          </p:nvPr>
        </p:nvSpPr>
        <p:spPr>
          <a:xfrm>
            <a:off x="1275347" y="1431758"/>
            <a:ext cx="10078453" cy="5161547"/>
          </a:xfrm>
        </p:spPr>
        <p:txBody>
          <a:bodyPr>
            <a:normAutofit fontScale="92500" lnSpcReduction="10000"/>
          </a:bodyPr>
          <a:lstStyle/>
          <a:p>
            <a:pPr lvl="0"/>
            <a:r>
              <a:rPr lang="en-US" sz="2600" b="1" dirty="0"/>
              <a:t>Datasets</a:t>
            </a:r>
          </a:p>
          <a:p>
            <a:pPr lvl="1"/>
            <a:r>
              <a:rPr lang="en-US" sz="2200" b="1" dirty="0"/>
              <a:t>Land Bank</a:t>
            </a:r>
            <a:r>
              <a:rPr lang="en-US" sz="2200" dirty="0"/>
              <a:t>: the inventory and status of acquired and disposed residential improved properties</a:t>
            </a:r>
          </a:p>
          <a:p>
            <a:pPr lvl="1"/>
            <a:r>
              <a:rPr lang="en-US" sz="2200" b="1" dirty="0"/>
              <a:t>Crime</a:t>
            </a:r>
            <a:r>
              <a:rPr lang="en-US" sz="2200" dirty="0"/>
              <a:t>: incident reports compiled by the KCPD that feeds into the FBI’s Criminal Justice Information System (CJIS) data system with IBRS codes. </a:t>
            </a:r>
          </a:p>
          <a:p>
            <a:pPr lvl="1"/>
            <a:r>
              <a:rPr lang="en-US" sz="2200" b="1" dirty="0"/>
              <a:t>311 Requests: </a:t>
            </a:r>
            <a:r>
              <a:rPr lang="en-US" sz="2200" dirty="0"/>
              <a:t>citizen-generated complaints or queries mapped to individual properties reported by category and type.</a:t>
            </a:r>
          </a:p>
          <a:p>
            <a:pPr lvl="1"/>
            <a:r>
              <a:rPr lang="en-US" sz="2200" b="1" dirty="0"/>
              <a:t>Property Violations:  </a:t>
            </a:r>
            <a:r>
              <a:rPr lang="en-US" sz="2200" dirty="0"/>
              <a:t>property-specific violations that recorded by KC-MO in its monitoring and compliance system related to individual properties.</a:t>
            </a:r>
          </a:p>
          <a:p>
            <a:pPr lvl="1"/>
            <a:r>
              <a:rPr lang="en-US" sz="2200" b="1" dirty="0"/>
              <a:t>Building Permits</a:t>
            </a:r>
            <a:r>
              <a:rPr lang="en-US" sz="2200" dirty="0"/>
              <a:t>: a range of property-specific building activities including renovations, expansions, new construction, and demolitions.</a:t>
            </a:r>
          </a:p>
          <a:p>
            <a:pPr lvl="1"/>
            <a:r>
              <a:rPr lang="en-US" sz="2200" b="1" dirty="0"/>
              <a:t>Demolitions</a:t>
            </a:r>
            <a:r>
              <a:rPr lang="en-US" sz="2200" dirty="0"/>
              <a:t>: Properties on the $10m demolition list</a:t>
            </a:r>
          </a:p>
          <a:p>
            <a:pPr lvl="1"/>
            <a:r>
              <a:rPr lang="en-US" sz="2200" b="1" dirty="0"/>
              <a:t>Dangerous Buildings</a:t>
            </a:r>
            <a:r>
              <a:rPr lang="en-US" sz="2200" dirty="0"/>
              <a:t>: Dynamic List of Dangerous Buildings</a:t>
            </a:r>
          </a:p>
          <a:p>
            <a:pPr lvl="1"/>
            <a:r>
              <a:rPr lang="en-US" sz="2200" b="1" dirty="0"/>
              <a:t>Business Licenses</a:t>
            </a:r>
            <a:r>
              <a:rPr lang="en-US" sz="2200" dirty="0"/>
              <a:t>: License by Category</a:t>
            </a:r>
          </a:p>
          <a:p>
            <a:r>
              <a:rPr lang="en-US" sz="2600" b="1" dirty="0"/>
              <a:t>Temporal Frame</a:t>
            </a:r>
          </a:p>
          <a:p>
            <a:pPr lvl="1"/>
            <a:r>
              <a:rPr lang="en-US" sz="2200" dirty="0"/>
              <a:t>Datasets: 2010-2018</a:t>
            </a:r>
          </a:p>
          <a:p>
            <a:pPr lvl="1"/>
            <a:r>
              <a:rPr lang="en-US" sz="2200" dirty="0"/>
              <a:t>Land Bank: 2013-2018</a:t>
            </a:r>
          </a:p>
          <a:p>
            <a:pPr lvl="0"/>
            <a:endParaRPr lang="en-US" sz="2600" dirty="0"/>
          </a:p>
          <a:p>
            <a:endParaRPr lang="en-US" dirty="0"/>
          </a:p>
        </p:txBody>
      </p:sp>
    </p:spTree>
    <p:extLst>
      <p:ext uri="{BB962C8B-B14F-4D97-AF65-F5344CB8AC3E}">
        <p14:creationId xmlns:p14="http://schemas.microsoft.com/office/powerpoint/2010/main" val="303555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13775" y="1624614"/>
          <a:ext cx="10591060" cy="464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913775" y="618518"/>
            <a:ext cx="10364451" cy="757522"/>
          </a:xfrm>
        </p:spPr>
        <p:txBody>
          <a:bodyPr/>
          <a:lstStyle/>
          <a:p>
            <a:r>
              <a:rPr lang="en-US" dirty="0"/>
              <a:t>Multi-stage research process</a:t>
            </a:r>
          </a:p>
        </p:txBody>
      </p:sp>
    </p:spTree>
    <p:extLst>
      <p:ext uri="{BB962C8B-B14F-4D97-AF65-F5344CB8AC3E}">
        <p14:creationId xmlns:p14="http://schemas.microsoft.com/office/powerpoint/2010/main" val="2370548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921</Words>
  <Application>Microsoft Office PowerPoint</Application>
  <PresentationFormat>Widescreen</PresentationFormat>
  <Paragraphs>166</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Oswald</vt:lpstr>
      <vt:lpstr>verdana</vt:lpstr>
      <vt:lpstr>Office Theme</vt:lpstr>
      <vt:lpstr>Real Estate &amp; Open Data Analytics</vt:lpstr>
      <vt:lpstr>Presentation Preview</vt:lpstr>
      <vt:lpstr>7-Step Process</vt:lpstr>
      <vt:lpstr>Sources of Open Data: Overview</vt:lpstr>
      <vt:lpstr>Macro- Real Estate Data Sources</vt:lpstr>
      <vt:lpstr>Geographic RE Sources of Data</vt:lpstr>
      <vt:lpstr>Sources of Open Data: KCMO</vt:lpstr>
      <vt:lpstr>Open Datasets in KCMO (Selected)</vt:lpstr>
      <vt:lpstr>Multi-stage research process</vt:lpstr>
      <vt:lpstr>Land Bank Data</vt:lpstr>
      <vt:lpstr>Land Bank Map</vt:lpstr>
      <vt:lpstr>Crime: Annual Report</vt:lpstr>
      <vt:lpstr>Crime Workflow</vt:lpstr>
      <vt:lpstr>311 Calls</vt:lpstr>
      <vt:lpstr>Property Violations</vt:lpstr>
      <vt:lpstr>Property Violation Links</vt:lpstr>
      <vt:lpstr>Property Violation Dashboard: KCMO</vt:lpstr>
      <vt:lpstr>Property Violation: Interactive Map</vt:lpstr>
      <vt:lpstr>Property Violation Workflow</vt:lpstr>
      <vt:lpstr>$10m Demolition List</vt:lpstr>
      <vt:lpstr>Demolition Workflow</vt:lpstr>
      <vt:lpstr>Dangerous Building List</vt:lpstr>
      <vt:lpstr>Pedestrian Traffic Counts at Intersections</vt:lpstr>
      <vt:lpstr>Business License Holders</vt:lpstr>
      <vt:lpstr>Classification of Datasets</vt:lpstr>
      <vt:lpstr>Applications: What is the Question?</vt:lpstr>
      <vt:lpstr>v2V Product Development and Operation</vt:lpstr>
      <vt:lpstr>Join Data to  Geography</vt:lpstr>
      <vt:lpstr>Open Data: Abandonment Housing &amp; Environs</vt:lpstr>
      <vt:lpstr>Application 1: Land Bank States  (Before, During &amp; After)</vt:lpstr>
      <vt:lpstr>Environs: Land Bank Buffers</vt:lpstr>
      <vt:lpstr>Crimes with Declining Trends After LB Sale</vt:lpstr>
      <vt:lpstr>311s with Declining Trends  After LB Sale</vt:lpstr>
      <vt:lpstr>PVs with Declining Trends  After LB Sale</vt:lpstr>
      <vt:lpstr>Application 2: Abandoned  Housing Act Interventions </vt:lpstr>
      <vt:lpstr>Abandoned Housing Cases: Interaction w/ 311s and PVs</vt:lpstr>
      <vt:lpstr>Application 3: v2V-Lb Website for Buyers</vt:lpstr>
      <vt:lpstr>Analytics Tools</vt:lpstr>
      <vt:lpstr>Excel: Pivot Tables</vt:lpstr>
      <vt:lpstr>Alteryx</vt:lpstr>
      <vt:lpstr>Tableau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 Analytics</dc:title>
  <dc:creator>JRDeLisle-ThinkPad</dc:creator>
  <cp:lastModifiedBy>DeLisle, James R.</cp:lastModifiedBy>
  <cp:revision>14</cp:revision>
  <dcterms:created xsi:type="dcterms:W3CDTF">2019-05-21T19:18:11Z</dcterms:created>
  <dcterms:modified xsi:type="dcterms:W3CDTF">2021-02-06T21:12:19Z</dcterms:modified>
</cp:coreProperties>
</file>